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73" r:id="rId2"/>
    <p:sldId id="269" r:id="rId3"/>
    <p:sldId id="272" r:id="rId4"/>
    <p:sldId id="258" r:id="rId5"/>
    <p:sldId id="268" r:id="rId6"/>
    <p:sldId id="270" r:id="rId7"/>
    <p:sldId id="271" r:id="rId8"/>
    <p:sldId id="274" r:id="rId9"/>
    <p:sldId id="266" r:id="rId10"/>
    <p:sldId id="267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352" y="1122363"/>
            <a:ext cx="10072922" cy="197834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352" y="3509963"/>
            <a:ext cx="10072922" cy="1747837"/>
          </a:xfrm>
        </p:spPr>
        <p:txBody>
          <a:bodyPr>
            <a:normAutofit/>
          </a:bodyPr>
          <a:lstStyle>
            <a:lvl1pPr marL="0" indent="0" algn="l">
              <a:buNone/>
              <a:defRPr sz="2000" i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524C6359-9BB8-4148-8114-537E698DA205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352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716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49BD0-10DB-43E7-8F22-40B3D51B8FC3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12EF7969-DB38-4989-A65C-9D190A245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33456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2145BE25-C437-45FE-A3D3-BBAAF108CC9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4A9D0FA0-682C-4076-B779-D865AEEFC66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B60163C-1A2D-4F00-BC61-8A3C11E2D2BE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3FF8D873-9CF9-4A0A-A7B8-875C0B8233D6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2B645470-F624-4417-A8A4-FC242E43C9DB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ECC7EFEF-6B2A-4210-9275-0077ACF2827B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446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974374" y="787067"/>
            <a:ext cx="2628900" cy="53898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5719" y="787067"/>
            <a:ext cx="7039402" cy="538989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6C79C-F566-427A-93F6-434A4E613134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588F505F-2957-41FC-9AAA-962853A67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7283627" y="125032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091A36EB-8545-4EFE-B619-165D36D644D1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8D075D29-6706-486B-A55A-13866882BA88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FAE751A-10F0-48F2-BBC3-D2FE499B345B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52289CAF-683C-4BCC-8AA5-95A3BF799B0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BC8403A-C46F-4DA1-A015-00A80215F289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A797D957-3A2C-42DF-B73E-CBB47BE036B7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9002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0352" y="136525"/>
            <a:ext cx="2743200" cy="365125"/>
          </a:xfrm>
        </p:spPr>
        <p:txBody>
          <a:bodyPr/>
          <a:lstStyle/>
          <a:p>
            <a:fld id="{9376191F-481E-48E9-BB9A-369A67A7362D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059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2582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10072922" cy="231364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3509963"/>
            <a:ext cx="10072922" cy="2579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677DE-DD04-48CC-9C18-7BE9FF2DEB6B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aphic 78">
            <a:extLst>
              <a:ext uri="{FF2B5EF4-FFF2-40B4-BE49-F238E27FC236}">
                <a16:creationId xmlns:a16="http://schemas.microsoft.com/office/drawing/2014/main" id="{37B4CDD2-E09A-418A-9131-FBDEE440A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26769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" name="Graphic 78">
              <a:extLst>
                <a:ext uri="{FF2B5EF4-FFF2-40B4-BE49-F238E27FC236}">
                  <a16:creationId xmlns:a16="http://schemas.microsoft.com/office/drawing/2014/main" id="{8852E5FB-B268-4CCA-8E55-803038F7A00D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aphic 78">
              <a:extLst>
                <a:ext uri="{FF2B5EF4-FFF2-40B4-BE49-F238E27FC236}">
                  <a16:creationId xmlns:a16="http://schemas.microsoft.com/office/drawing/2014/main" id="{A1C9CBB3-97C0-4A35-9088-C69233F5CEE7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31610871-AEE9-46EB-9D27-BA1D9D688124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27478059-2A11-484D-A2D7-199F74778E50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30EC0886-DDB9-47F1-9414-C121C1D3F954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66A10427-DF20-4284-B215-EABA4D366E20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75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717" y="2521885"/>
            <a:ext cx="4645152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2136" y="2521885"/>
            <a:ext cx="4611138" cy="3655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255ED-7101-4D18-A8AE-3B5E4CB87EA5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0CB61A83-9419-49FC-8074-2AB3D34FA8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19637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BCD12E57-97FB-48D8-81CC-7C37E8947CB4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E487641C-E83B-4134-88C9-1D23D5FA1836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B99AB7A6-A88C-44E1-A9DE-4126B957F88A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FF0D518-1D17-44C7-BF73-7C980481DB5B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9A7A3E12-61E8-41A0-A459-15BF375FA945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9E5E4A56-9100-4D60-8A34-0FE116F41FF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247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7"/>
            <a:ext cx="100729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521884"/>
            <a:ext cx="4845387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352" y="3366390"/>
            <a:ext cx="4845387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4025" y="2521884"/>
            <a:ext cx="4869249" cy="780439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34025" y="3366390"/>
            <a:ext cx="4869249" cy="264479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F23D-51F6-4C94-8CD5-B9ABBF67EE23}" type="datetime1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7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8" y="787068"/>
            <a:ext cx="1007755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02F-6367-4FD1-89A8-3744BE6BA9A2}" type="datetime1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aphic 78">
            <a:extLst>
              <a:ext uri="{FF2B5EF4-FFF2-40B4-BE49-F238E27FC236}">
                <a16:creationId xmlns:a16="http://schemas.microsoft.com/office/drawing/2014/main" id="{AC45ECC6-E29C-40EF-A7C9-5A17DAFD4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2352330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" name="Graphic 78">
              <a:extLst>
                <a:ext uri="{FF2B5EF4-FFF2-40B4-BE49-F238E27FC236}">
                  <a16:creationId xmlns:a16="http://schemas.microsoft.com/office/drawing/2014/main" id="{8DA0D497-8E8F-426A-8172-894BE03F70F6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aphic 78">
              <a:extLst>
                <a:ext uri="{FF2B5EF4-FFF2-40B4-BE49-F238E27FC236}">
                  <a16:creationId xmlns:a16="http://schemas.microsoft.com/office/drawing/2014/main" id="{8C0459EF-3B70-4083-8845-3A9AF847E805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9" name="Graphic 78">
                <a:extLst>
                  <a:ext uri="{FF2B5EF4-FFF2-40B4-BE49-F238E27FC236}">
                    <a16:creationId xmlns:a16="http://schemas.microsoft.com/office/drawing/2014/main" id="{53BF2B58-70F8-4288-85AB-CBDA723CDFCC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Graphic 78">
                <a:extLst>
                  <a:ext uri="{FF2B5EF4-FFF2-40B4-BE49-F238E27FC236}">
                    <a16:creationId xmlns:a16="http://schemas.microsoft.com/office/drawing/2014/main" id="{A569E551-A5A0-4A8F-B999-3A6D104814A2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0FB69EB5-D9AC-46E7-934E-32999C39B2E6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6EABC49A-B4ED-44E4-ADB7-E432734A7C9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17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99BD-4B4F-4460-B452-0E8146ACCF8F}" type="datetime1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4315386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420086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4315386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FD34C-1867-42A9-AC54-D15ADD8A65E7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839DB371-B90D-44CB-A4AF-C7BDBFD0A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0C845011-2FC2-40F7-B0C6-49CBBA72B9CB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2BC78B8-5139-436F-AD47-3CC03903FDDC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F9DC17BA-1278-45C9-B1BF-B9F1518E1F29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99637B9F-CC26-4669-81F0-A942B4F72D61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2BB8F115-0030-47B4-BAF4-C15D1EA27B11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662F9949-4F1A-4708-824B-E876E9BEDA16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7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222315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4200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133E9-A654-4C17-8C3C-DDCAC83D6EBF}" type="datetime1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aphic 78">
            <a:extLst>
              <a:ext uri="{FF2B5EF4-FFF2-40B4-BE49-F238E27FC236}">
                <a16:creationId xmlns:a16="http://schemas.microsoft.com/office/drawing/2014/main" id="{7627CBC2-9DC2-4EE8-A2D5-849E30F22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30225" y="3193468"/>
            <a:ext cx="972241" cy="45719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9" name="Graphic 78">
              <a:extLst>
                <a:ext uri="{FF2B5EF4-FFF2-40B4-BE49-F238E27FC236}">
                  <a16:creationId xmlns:a16="http://schemas.microsoft.com/office/drawing/2014/main" id="{9FB4AEFC-63AB-4831-8EC1-E8145604D8D9}"/>
                </a:ext>
              </a:extLst>
            </p:cNvPr>
            <p:cNvSpPr/>
            <p:nvPr/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aphic 78">
              <a:extLst>
                <a:ext uri="{FF2B5EF4-FFF2-40B4-BE49-F238E27FC236}">
                  <a16:creationId xmlns:a16="http://schemas.microsoft.com/office/drawing/2014/main" id="{811E1337-D5DA-408D-91F3-A6A35FCDD0B9}"/>
                </a:ext>
              </a:extLst>
            </p:cNvPr>
            <p:cNvGrpSpPr/>
            <p:nvPr/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" name="Graphic 78">
                <a:extLst>
                  <a:ext uri="{FF2B5EF4-FFF2-40B4-BE49-F238E27FC236}">
                    <a16:creationId xmlns:a16="http://schemas.microsoft.com/office/drawing/2014/main" id="{1E473FA4-FD80-4D04-AAC5-63B9A4D80778}"/>
                  </a:ext>
                </a:extLst>
              </p:cNvPr>
              <p:cNvSpPr/>
              <p:nvPr/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Graphic 78">
                <a:extLst>
                  <a:ext uri="{FF2B5EF4-FFF2-40B4-BE49-F238E27FC236}">
                    <a16:creationId xmlns:a16="http://schemas.microsoft.com/office/drawing/2014/main" id="{FCB457B9-48DE-4921-8C3F-996598075B1F}"/>
                  </a:ext>
                </a:extLst>
              </p:cNvPr>
              <p:cNvSpPr/>
              <p:nvPr/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Graphic 78">
                <a:extLst>
                  <a:ext uri="{FF2B5EF4-FFF2-40B4-BE49-F238E27FC236}">
                    <a16:creationId xmlns:a16="http://schemas.microsoft.com/office/drawing/2014/main" id="{53C9DB95-9A61-4553-8D82-D2BE26FCBC6E}"/>
                  </a:ext>
                </a:extLst>
              </p:cNvPr>
              <p:cNvSpPr/>
              <p:nvPr/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Graphic 78">
                <a:extLst>
                  <a:ext uri="{FF2B5EF4-FFF2-40B4-BE49-F238E27FC236}">
                    <a16:creationId xmlns:a16="http://schemas.microsoft.com/office/drawing/2014/main" id="{0EAE371F-24C9-4738-834F-FAF5A5C9ACE1}"/>
                  </a:ext>
                </a:extLst>
              </p:cNvPr>
              <p:cNvSpPr/>
              <p:nvPr/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638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5959F4-53DA-47FF-BC24-1E5B75C69876}"/>
              </a:ext>
            </a:extLst>
          </p:cNvPr>
          <p:cNvSpPr/>
          <p:nvPr/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CF83E8-F6F0-41E3-B580-7412A04DDFB5}"/>
              </a:ext>
            </a:extLst>
          </p:cNvPr>
          <p:cNvGrpSpPr/>
          <p:nvPr/>
        </p:nvGrpSpPr>
        <p:grpSpPr>
          <a:xfrm>
            <a:off x="10776050" y="5204030"/>
            <a:ext cx="886141" cy="802497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</a:extLst>
            </p:cNvPr>
            <p:cNvSpPr/>
            <p:nvPr/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</a:extLst>
            </p:cNvPr>
            <p:cNvSpPr/>
            <p:nvPr/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</a:extLst>
            </p:cNvPr>
            <p:cNvSpPr/>
            <p:nvPr/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</a:extLst>
            </p:cNvPr>
            <p:cNvSpPr/>
            <p:nvPr/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</a:extLst>
            </p:cNvPr>
            <p:cNvSpPr/>
            <p:nvPr/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</a:extLst>
            </p:cNvPr>
            <p:cNvSpPr/>
            <p:nvPr/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</a:extLst>
            </p:cNvPr>
            <p:cNvSpPr/>
            <p:nvPr/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9226104-0061-4319-8237-9C001BF85D49}"/>
              </a:ext>
            </a:extLst>
          </p:cNvPr>
          <p:cNvSpPr/>
          <p:nvPr/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1007755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5717" y="2521885"/>
            <a:ext cx="10077557" cy="354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5718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69D389-4C4C-4FD7-9E6B-9F44477F0EB8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18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5367" y="6356350"/>
            <a:ext cx="5298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none" spc="11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1076ED0-0DB3-4879-AAE5-5C20D22C1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1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eopardylabs.com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5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4F78E-82C4-4477-A8AA-F0CB1603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57" y="787068"/>
            <a:ext cx="5332834" cy="145509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Engaging the 21</a:t>
            </a:r>
            <a:r>
              <a:rPr lang="en-US" sz="3300" baseline="30000" dirty="0"/>
              <a:t>st</a:t>
            </a:r>
            <a:r>
              <a:rPr lang="en-US" sz="3300" dirty="0"/>
              <a:t> Century Learner: The LIB 1000 Experience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5E2AE-B161-4EE7-BE4F-CBAF3792B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961" y="2796427"/>
            <a:ext cx="5345929" cy="32745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David W. Young</a:t>
            </a:r>
          </a:p>
          <a:p>
            <a:r>
              <a:rPr lang="en-US" sz="2400" dirty="0"/>
              <a:t>Research Services Librarian, UNC-Pembroke</a:t>
            </a:r>
          </a:p>
          <a:p>
            <a:r>
              <a:rPr lang="en-US" sz="2400" dirty="0"/>
              <a:t>North Carolina Library Instruction Network (NCLINe) Share-Out</a:t>
            </a:r>
          </a:p>
          <a:p>
            <a:r>
              <a:rPr lang="en-US" sz="2400" dirty="0"/>
              <a:t>May 18, 2022</a:t>
            </a:r>
          </a:p>
        </p:txBody>
      </p:sp>
      <p:pic>
        <p:nvPicPr>
          <p:cNvPr id="6" name="Content Placeholder 5" descr="A group of people stand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644CFBA5-8318-4F48-93C4-B2F1A29F2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2" r="14635" b="1"/>
          <a:stretch/>
        </p:blipFill>
        <p:spPr>
          <a:xfrm>
            <a:off x="5475890" y="564012"/>
            <a:ext cx="6133402" cy="5677185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5B4F0F5-BE58-4EC0-B650-A71A07437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700C1F5-B637-45FE-96CC-270D263A5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3DA22C9-3830-4323-9087-6D7C1E6AA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5AC4DA9-FD16-4055-8D2D-95D615C03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BA7D58E-9AB5-4B54-A635-2E86BEC7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Graphic 12">
              <a:extLst>
                <a:ext uri="{FF2B5EF4-FFF2-40B4-BE49-F238E27FC236}">
                  <a16:creationId xmlns:a16="http://schemas.microsoft.com/office/drawing/2014/main" id="{B7D72779-BBD2-4D64-B6B1-E052E227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5">
              <a:extLst>
                <a:ext uri="{FF2B5EF4-FFF2-40B4-BE49-F238E27FC236}">
                  <a16:creationId xmlns:a16="http://schemas.microsoft.com/office/drawing/2014/main" id="{569BD34C-BFEF-4FB1-A094-2D9E687CD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5">
              <a:extLst>
                <a:ext uri="{FF2B5EF4-FFF2-40B4-BE49-F238E27FC236}">
                  <a16:creationId xmlns:a16="http://schemas.microsoft.com/office/drawing/2014/main" id="{DC258A66-ED52-4FA3-96CE-7932E91F5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EC6A48C-21EF-4485-9836-0445500033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7399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417BB-8ECE-45A3-93B8-BF9D7A4A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1527507"/>
          </a:xfrm>
        </p:spPr>
        <p:txBody>
          <a:bodyPr/>
          <a:lstStyle/>
          <a:p>
            <a:r>
              <a:rPr lang="en-US" sz="2800" dirty="0"/>
              <a:t>Chapter Reflection (Cont.)</a:t>
            </a:r>
          </a:p>
        </p:txBody>
      </p:sp>
      <p:pic>
        <p:nvPicPr>
          <p:cNvPr id="6" name="Picture Placeholder 5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D40172AA-736E-43B9-8037-55640A0E5B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8" r="11598"/>
          <a:stretch>
            <a:fillRect/>
          </a:stretch>
        </p:blipFill>
        <p:spPr>
          <a:xfrm>
            <a:off x="5095876" y="987425"/>
            <a:ext cx="6649084" cy="590020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753E4-B67C-47E4-906E-00FBB112C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0976" y="2314575"/>
            <a:ext cx="4914900" cy="4543425"/>
          </a:xfrm>
        </p:spPr>
        <p:txBody>
          <a:bodyPr>
            <a:normAutofit fontScale="25000" lnSpcReduction="2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Now, write a </a:t>
            </a:r>
            <a:r>
              <a:rPr lang="en-US" sz="7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reflective essay</a:t>
            </a:r>
            <a:r>
              <a:rPr lang="en-US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(60 words minimum) where you answer 3 of the following 4 questions: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can students use keyword truncation, research logs, Boolean operators (connector terms like AND, OR, NOT) in their academic major or in their lives?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you think about research logs, what are some benefits to students of keeping a research log for any academic assignment?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your own opinion, what is the function or purpose of a concept map and how might drawing a concept map help students on research assignments?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7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some of the chapter concepts listed above more beneficial for college students than other research tools? Why or why not?”</a:t>
            </a:r>
            <a:endParaRPr lang="en-US" sz="7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257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1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68" name="Graphic 78">
            <a:extLst>
              <a:ext uri="{FF2B5EF4-FFF2-40B4-BE49-F238E27FC236}">
                <a16:creationId xmlns:a16="http://schemas.microsoft.com/office/drawing/2014/main" id="{51B01909-73B8-4486-A749-C643B1D7E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69" name="Graphic 78">
              <a:extLst>
                <a:ext uri="{FF2B5EF4-FFF2-40B4-BE49-F238E27FC236}">
                  <a16:creationId xmlns:a16="http://schemas.microsoft.com/office/drawing/2014/main" id="{5E279D86-4533-45F1-B0AA-D237399A5E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0" name="Graphic 78">
              <a:extLst>
                <a:ext uri="{FF2B5EF4-FFF2-40B4-BE49-F238E27FC236}">
                  <a16:creationId xmlns:a16="http://schemas.microsoft.com/office/drawing/2014/main" id="{764FD722-CB31-4326-ADD8-CBA52FD1F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71" name="Graphic 78">
                <a:extLst>
                  <a:ext uri="{FF2B5EF4-FFF2-40B4-BE49-F238E27FC236}">
                    <a16:creationId xmlns:a16="http://schemas.microsoft.com/office/drawing/2014/main" id="{24E4BCEC-8B0A-444E-8509-1B3BB0449E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Graphic 78">
                <a:extLst>
                  <a:ext uri="{FF2B5EF4-FFF2-40B4-BE49-F238E27FC236}">
                    <a16:creationId xmlns:a16="http://schemas.microsoft.com/office/drawing/2014/main" id="{9DB36622-1DC7-4B17-8984-588BA8999FF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Graphic 78">
                <a:extLst>
                  <a:ext uri="{FF2B5EF4-FFF2-40B4-BE49-F238E27FC236}">
                    <a16:creationId xmlns:a16="http://schemas.microsoft.com/office/drawing/2014/main" id="{51B97AF0-1974-42B9-B5FC-A332C52E82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Graphic 78">
                <a:extLst>
                  <a:ext uri="{FF2B5EF4-FFF2-40B4-BE49-F238E27FC236}">
                    <a16:creationId xmlns:a16="http://schemas.microsoft.com/office/drawing/2014/main" id="{95A298AD-BE5D-4BE1-8CDF-DBFB42D63FE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A5D0B0D3-D735-4619-AA45-B57B791E1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78D01-2400-4B84-B0C9-08DF51B9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555614"/>
            <a:ext cx="4896536" cy="43211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Questions?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8972B65B-8AFA-4B5C-BFC6-E443F3777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0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0" name="Graphic 78">
            <a:extLst>
              <a:ext uri="{FF2B5EF4-FFF2-40B4-BE49-F238E27FC236}">
                <a16:creationId xmlns:a16="http://schemas.microsoft.com/office/drawing/2014/main" id="{8B32F32D-2578-47BA-A8C8-B9CC3F8A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3267662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1" name="Graphic 78">
              <a:extLst>
                <a:ext uri="{FF2B5EF4-FFF2-40B4-BE49-F238E27FC236}">
                  <a16:creationId xmlns:a16="http://schemas.microsoft.com/office/drawing/2014/main" id="{FE39C5A6-D000-4F68-8942-DD0D6D6F8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aphic 78">
              <a:extLst>
                <a:ext uri="{FF2B5EF4-FFF2-40B4-BE49-F238E27FC236}">
                  <a16:creationId xmlns:a16="http://schemas.microsoft.com/office/drawing/2014/main" id="{E89890B6-1232-480B-A1E4-4EE4897F6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83" name="Graphic 78">
                <a:extLst>
                  <a:ext uri="{FF2B5EF4-FFF2-40B4-BE49-F238E27FC236}">
                    <a16:creationId xmlns:a16="http://schemas.microsoft.com/office/drawing/2014/main" id="{AA2A92B4-DD5E-4659-876C-CEF27D8A338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Graphic 78">
                <a:extLst>
                  <a:ext uri="{FF2B5EF4-FFF2-40B4-BE49-F238E27FC236}">
                    <a16:creationId xmlns:a16="http://schemas.microsoft.com/office/drawing/2014/main" id="{CB3716F9-57FA-4E55-B926-D141DFDE70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Graphic 78">
                <a:extLst>
                  <a:ext uri="{FF2B5EF4-FFF2-40B4-BE49-F238E27FC236}">
                    <a16:creationId xmlns:a16="http://schemas.microsoft.com/office/drawing/2014/main" id="{6E65CA48-F624-4AAA-B08C-4D030E798B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Graphic 78">
                <a:extLst>
                  <a:ext uri="{FF2B5EF4-FFF2-40B4-BE49-F238E27FC236}">
                    <a16:creationId xmlns:a16="http://schemas.microsoft.com/office/drawing/2014/main" id="{5AB96607-3A57-4F71-87E5-C0D546FEBF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Content Placeholder 4" descr="A picture containing person, posing&#10;&#10;Description automatically generated">
            <a:extLst>
              <a:ext uri="{FF2B5EF4-FFF2-40B4-BE49-F238E27FC236}">
                <a16:creationId xmlns:a16="http://schemas.microsoft.com/office/drawing/2014/main" id="{95AB81CC-DD87-4E80-A02F-813098F82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742" y="683352"/>
            <a:ext cx="6129550" cy="5853719"/>
          </a:xfrm>
          <a:prstGeom prst="rect">
            <a:avLst/>
          </a:prstGeom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286E5E1D-FD49-448F-83C8-E06466BE5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5608708"/>
            <a:ext cx="4292956" cy="1249292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82E7BA0-A7BA-4C61-9D6F-5345A5405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447993" y="5742897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369E81-3115-4284-995E-F753EB421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4729589-1C6A-4995-83DB-3C8AC2B8DE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A966D0D-0B99-4534-8150-ECA25F804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4" name="Graphic 12">
              <a:extLst>
                <a:ext uri="{FF2B5EF4-FFF2-40B4-BE49-F238E27FC236}">
                  <a16:creationId xmlns:a16="http://schemas.microsoft.com/office/drawing/2014/main" id="{7DC8EDF8-9492-4A6B-8050-A6B44F11B5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Graphic 15">
              <a:extLst>
                <a:ext uri="{FF2B5EF4-FFF2-40B4-BE49-F238E27FC236}">
                  <a16:creationId xmlns:a16="http://schemas.microsoft.com/office/drawing/2014/main" id="{13B4EDF3-5414-4F6E-8824-4FDC7BFD5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15">
              <a:extLst>
                <a:ext uri="{FF2B5EF4-FFF2-40B4-BE49-F238E27FC236}">
                  <a16:creationId xmlns:a16="http://schemas.microsoft.com/office/drawing/2014/main" id="{6CE204CE-5738-4712-8E02-CF746C010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2369023-4235-4E1E-A424-EA0EA83DE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7174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DBCC7-9988-4A98-8D78-544B3F7E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Academic Research “Meet &amp; Greet” activity</a:t>
            </a:r>
          </a:p>
        </p:txBody>
      </p:sp>
      <p:pic>
        <p:nvPicPr>
          <p:cNvPr id="6" name="Picture Placeholder 5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0F97A43B-4A19-4BE7-A105-72B57AC9EA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1" r="9131"/>
          <a:stretch>
            <a:fillRect/>
          </a:stretch>
        </p:blipFill>
        <p:spPr>
          <a:xfrm>
            <a:off x="5183188" y="718926"/>
            <a:ext cx="6226492" cy="587491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3BEAF-4644-44F6-9562-ECA044D7C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3429000"/>
            <a:ext cx="5080000" cy="3164840"/>
          </a:xfrm>
        </p:spPr>
        <p:txBody>
          <a:bodyPr>
            <a:normAutofit fontScale="92500" lnSpcReduction="20000"/>
          </a:bodyPr>
          <a:lstStyle/>
          <a:p>
            <a:r>
              <a:rPr lang="en-US" b="1" u="sng" dirty="0"/>
              <a:t>Activity Purpose/Rationale</a:t>
            </a:r>
            <a:r>
              <a:rPr lang="en-US" dirty="0"/>
              <a:t>: Students answer 4 questions (1</a:t>
            </a:r>
            <a:r>
              <a:rPr lang="en-US" baseline="30000" dirty="0"/>
              <a:t>st</a:t>
            </a:r>
            <a:r>
              <a:rPr lang="en-US" dirty="0"/>
              <a:t> day of class) to get to know me &amp; themselves.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your name (first &amp; last)?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is your academic major?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Are you a freshman, sophomore, junior, or senior?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are 3 goals that you have for this class?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812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80D4-D56B-402B-B1A0-0D06ABB40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1670382"/>
          </a:xfrm>
        </p:spPr>
        <p:txBody>
          <a:bodyPr/>
          <a:lstStyle/>
          <a:p>
            <a:r>
              <a:rPr lang="en-US" dirty="0"/>
              <a:t>Livermore Library Book Discovery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7F7F5AB-9102-4816-A0C4-1B6C7848F6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172" r="18172"/>
          <a:stretch>
            <a:fillRect/>
          </a:stretch>
        </p:blipFill>
        <p:spPr>
          <a:xfrm>
            <a:off x="5086350" y="987425"/>
            <a:ext cx="6057900" cy="578485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5228B-0B70-4343-8C24-86FFD06E8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457450"/>
            <a:ext cx="5086350" cy="440055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Purpose/Rationale</a:t>
            </a:r>
            <a:r>
              <a:rPr lang="en-US" dirty="0"/>
              <a:t>: Introduce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0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century college students to the physical library.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this activity, 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learn the Library and how books are organized. Also, the students learn to work as a team to solve problems.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meet in Library classroom. Work in teams to record the call numbers under the “book clue” sheets that I give them.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go out to Library stacks in teams of 3 and locate actual books.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pull slips of paper with questions to answer about each book on their “clue sheet”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Students bring completed sheet back to 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192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5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27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420BC5C-C418-4843-B04B-6918968D0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708C89-1CA5-464E-9408-A84E49548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71" y="629030"/>
            <a:ext cx="4767930" cy="152154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APA (7</a:t>
            </a:r>
            <a:r>
              <a:rPr lang="en-US" sz="3100" baseline="30000" dirty="0"/>
              <a:t>th</a:t>
            </a:r>
            <a:r>
              <a:rPr lang="en-US" sz="3100" dirty="0"/>
              <a:t> ed.) Citation Relay Using Moveable Whiteboards</a:t>
            </a: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13E5F285-BD95-4989-B20B-778990159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21648"/>
            <a:ext cx="1839951" cy="1423657"/>
          </a:xfrm>
          <a:custGeom>
            <a:avLst/>
            <a:gdLst>
              <a:gd name="connsiteX0" fmla="*/ 0 w 2331138"/>
              <a:gd name="connsiteY0" fmla="*/ 0 h 3352676"/>
              <a:gd name="connsiteX1" fmla="*/ 2331138 w 2331138"/>
              <a:gd name="connsiteY1" fmla="*/ 0 h 3352676"/>
              <a:gd name="connsiteX2" fmla="*/ 2331138 w 2331138"/>
              <a:gd name="connsiteY2" fmla="*/ 3352676 h 3352676"/>
              <a:gd name="connsiteX3" fmla="*/ 2097210 w 2331138"/>
              <a:gd name="connsiteY3" fmla="*/ 3226228 h 3352676"/>
              <a:gd name="connsiteX4" fmla="*/ 214881 w 2331138"/>
              <a:gd name="connsiteY4" fmla="*/ 1176738 h 3352676"/>
              <a:gd name="connsiteX5" fmla="*/ 1129 w 2331138"/>
              <a:gd name="connsiteY5" fmla="*/ 67475 h 335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1138" h="3352676">
                <a:moveTo>
                  <a:pt x="0" y="0"/>
                </a:moveTo>
                <a:lnTo>
                  <a:pt x="2331138" y="0"/>
                </a:lnTo>
                <a:lnTo>
                  <a:pt x="2331138" y="3352676"/>
                </a:lnTo>
                <a:lnTo>
                  <a:pt x="2097210" y="3226228"/>
                </a:lnTo>
                <a:cubicBezTo>
                  <a:pt x="1273150" y="2744079"/>
                  <a:pt x="560886" y="2027200"/>
                  <a:pt x="214881" y="1176738"/>
                </a:cubicBezTo>
                <a:cubicBezTo>
                  <a:pt x="72781" y="827511"/>
                  <a:pt x="14297" y="430630"/>
                  <a:pt x="1129" y="67475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36" name="Graphic 78">
            <a:extLst>
              <a:ext uri="{FF2B5EF4-FFF2-40B4-BE49-F238E27FC236}">
                <a16:creationId xmlns:a16="http://schemas.microsoft.com/office/drawing/2014/main" id="{6C02F4BE-6538-4CAD-B506-5FEB41D3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4415" y="3039261"/>
            <a:ext cx="1020166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37" name="Graphic 78">
              <a:extLst>
                <a:ext uri="{FF2B5EF4-FFF2-40B4-BE49-F238E27FC236}">
                  <a16:creationId xmlns:a16="http://schemas.microsoft.com/office/drawing/2014/main" id="{3937246C-D7B5-4CC9-B979-0999DFD5B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aphic 78">
              <a:extLst>
                <a:ext uri="{FF2B5EF4-FFF2-40B4-BE49-F238E27FC236}">
                  <a16:creationId xmlns:a16="http://schemas.microsoft.com/office/drawing/2014/main" id="{559392DF-C926-44F7-920D-C232D60C0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9" name="Graphic 78">
                <a:extLst>
                  <a:ext uri="{FF2B5EF4-FFF2-40B4-BE49-F238E27FC236}">
                    <a16:creationId xmlns:a16="http://schemas.microsoft.com/office/drawing/2014/main" id="{437FE2E3-579D-4AA7-8775-C78D1D5631D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Graphic 78">
                <a:extLst>
                  <a:ext uri="{FF2B5EF4-FFF2-40B4-BE49-F238E27FC236}">
                    <a16:creationId xmlns:a16="http://schemas.microsoft.com/office/drawing/2014/main" id="{A6A05323-CAFA-4D34-83D6-3B23B02085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Graphic 78">
                <a:extLst>
                  <a:ext uri="{FF2B5EF4-FFF2-40B4-BE49-F238E27FC236}">
                    <a16:creationId xmlns:a16="http://schemas.microsoft.com/office/drawing/2014/main" id="{D49C45E0-CA07-4FD4-9097-BF313F498A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Graphic 78">
                <a:extLst>
                  <a:ext uri="{FF2B5EF4-FFF2-40B4-BE49-F238E27FC236}">
                    <a16:creationId xmlns:a16="http://schemas.microsoft.com/office/drawing/2014/main" id="{1EC741B7-EEE8-43D3-9F8E-C2B4DD19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C028A-9CAF-41A1-9292-A6C24084A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2150575"/>
            <a:ext cx="5285801" cy="470742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u="sng" dirty="0"/>
              <a:t>Activity Rationale</a:t>
            </a:r>
            <a:r>
              <a:rPr lang="en-US" sz="1800" dirty="0"/>
              <a:t>: Give LIB 1000 students a “fun competition” method to learn APA (7</a:t>
            </a:r>
            <a:r>
              <a:rPr lang="en-US" sz="1800" baseline="30000" dirty="0"/>
              <a:t>th</a:t>
            </a:r>
            <a:r>
              <a:rPr lang="en-US" sz="1800" dirty="0"/>
              <a:t> ed.) citations using 3 white boards for 3 teams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Team Names: “Needles in the Book Stacks”; “Fiction Addiction,” “It’s a Hardback Life”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Each team has a “searcher” and a “runner” &amp; there are usually book &amp; journal article problems.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The designated “runner” for the team gets the citation information from the searcher and runs to the white board to complete citation. There are 15-18 total problems.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Professor Young and 2 Librarian colleagues serve as “judges”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6098482-DA56-44EE-B63C-C2EA4AAE56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0742" y="1274552"/>
            <a:ext cx="5654663" cy="5005502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6061A8-D267-4967-AF47-C3CC45138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99042" y="5602884"/>
            <a:ext cx="4292956" cy="1255116"/>
          </a:xfrm>
          <a:custGeom>
            <a:avLst/>
            <a:gdLst>
              <a:gd name="connsiteX0" fmla="*/ 0 w 4238069"/>
              <a:gd name="connsiteY0" fmla="*/ 0 h 1903025"/>
              <a:gd name="connsiteX1" fmla="*/ 113310 w 4238069"/>
              <a:gd name="connsiteY1" fmla="*/ 8960 h 1903025"/>
              <a:gd name="connsiteX2" fmla="*/ 291503 w 4238069"/>
              <a:gd name="connsiteY2" fmla="*/ 37000 h 1903025"/>
              <a:gd name="connsiteX3" fmla="*/ 3082930 w 4238069"/>
              <a:gd name="connsiteY3" fmla="*/ 1104916 h 1903025"/>
              <a:gd name="connsiteX4" fmla="*/ 3881548 w 4238069"/>
              <a:gd name="connsiteY4" fmla="*/ 1668276 h 1903025"/>
              <a:gd name="connsiteX5" fmla="*/ 4238069 w 4238069"/>
              <a:gd name="connsiteY5" fmla="*/ 1903025 h 1903025"/>
              <a:gd name="connsiteX6" fmla="*/ 0 w 4238069"/>
              <a:gd name="connsiteY6" fmla="*/ 1903025 h 190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8069" h="1903025">
                <a:moveTo>
                  <a:pt x="0" y="0"/>
                </a:moveTo>
                <a:lnTo>
                  <a:pt x="113310" y="8960"/>
                </a:lnTo>
                <a:cubicBezTo>
                  <a:pt x="173365" y="16155"/>
                  <a:pt x="232870" y="25632"/>
                  <a:pt x="291503" y="37000"/>
                </a:cubicBezTo>
                <a:cubicBezTo>
                  <a:pt x="1250780" y="222537"/>
                  <a:pt x="2264787" y="499636"/>
                  <a:pt x="3082930" y="1104916"/>
                </a:cubicBezTo>
                <a:cubicBezTo>
                  <a:pt x="3348371" y="1301283"/>
                  <a:pt x="3614239" y="1488349"/>
                  <a:pt x="3881548" y="1668276"/>
                </a:cubicBezTo>
                <a:lnTo>
                  <a:pt x="4238069" y="1903025"/>
                </a:lnTo>
                <a:lnTo>
                  <a:pt x="0" y="19030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DB770A-658D-4212-9BF2-236070D5D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91063" y="5736410"/>
            <a:ext cx="886141" cy="802496"/>
            <a:chOff x="10948005" y="3272152"/>
            <a:chExt cx="868640" cy="786648"/>
          </a:xfrm>
          <a:solidFill>
            <a:schemeClr val="accent6"/>
          </a:solidFill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9B99195-76A3-4B90-8F45-BAEF05699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F1029419-581A-4B40-B3E3-BD5931F996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8F181C6-C3A7-463D-B837-E6FB1B08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0" name="Graphic 12">
              <a:extLst>
                <a:ext uri="{FF2B5EF4-FFF2-40B4-BE49-F238E27FC236}">
                  <a16:creationId xmlns:a16="http://schemas.microsoft.com/office/drawing/2014/main" id="{FB6F6AFA-67F5-4D3A-839B-6B3980B6F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15">
              <a:extLst>
                <a:ext uri="{FF2B5EF4-FFF2-40B4-BE49-F238E27FC236}">
                  <a16:creationId xmlns:a16="http://schemas.microsoft.com/office/drawing/2014/main" id="{E9F49015-3756-46EC-AF1A-2F33219CB1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15">
              <a:extLst>
                <a:ext uri="{FF2B5EF4-FFF2-40B4-BE49-F238E27FC236}">
                  <a16:creationId xmlns:a16="http://schemas.microsoft.com/office/drawing/2014/main" id="{44C1E606-364B-4793-83A8-61AC96EDB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D62BB33-881E-4E43-A746-75C1E7C322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6288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7AAA-1A64-4CB8-B873-2D23A336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87068"/>
            <a:ext cx="3932237" cy="1451307"/>
          </a:xfrm>
        </p:spPr>
        <p:txBody>
          <a:bodyPr/>
          <a:lstStyle/>
          <a:p>
            <a:r>
              <a:rPr lang="en-US" dirty="0"/>
              <a:t>Let’s Play LIB 1000 Jeopardy!</a:t>
            </a:r>
          </a:p>
        </p:txBody>
      </p:sp>
      <p:pic>
        <p:nvPicPr>
          <p:cNvPr id="6" name="Picture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0DBB67A7-3018-4C80-846B-3B9FDF1F635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" r="275"/>
          <a:stretch>
            <a:fillRect/>
          </a:stretch>
        </p:blipFill>
        <p:spPr>
          <a:xfrm>
            <a:off x="5274628" y="1200785"/>
            <a:ext cx="5420086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6620B6-E1A9-4BFF-A30A-D5738EA86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352" y="2305050"/>
            <a:ext cx="4584573" cy="4476750"/>
          </a:xfrm>
        </p:spPr>
        <p:txBody>
          <a:bodyPr>
            <a:normAutofit/>
          </a:bodyPr>
          <a:lstStyle/>
          <a:p>
            <a:r>
              <a:rPr lang="en-US" sz="1700" b="1" u="sng" dirty="0"/>
              <a:t>Activity Purpose/Rationale</a:t>
            </a:r>
            <a:r>
              <a:rPr lang="en-US" sz="1700" dirty="0"/>
              <a:t>: A fun way for LIB 1000 students to show knowledge of course content.</a:t>
            </a:r>
          </a:p>
          <a:p>
            <a:r>
              <a:rPr lang="en-US" sz="1700" dirty="0"/>
              <a:t>Program called Jeopardy Labs (</a:t>
            </a:r>
            <a:r>
              <a:rPr lang="en-US" sz="17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https://jeopardylabs.com</a:t>
            </a:r>
            <a:r>
              <a:rPr lang="en-US" sz="1700" dirty="0"/>
              <a:t>) used to create game board and there are usually 5 categories &amp; 2 rounds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u="sng" dirty="0"/>
              <a:t>Round 1 categories</a:t>
            </a:r>
            <a:r>
              <a:rPr lang="en-US" sz="1700" dirty="0"/>
              <a:t>: Citation Missing Links; Textbook vocabulary; Find it in Primo; Canvas, Syllabus, or Library?; 3-R &amp; CRAAP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/>
              <a:t>Round 2 categories: What’s Wrong?; Source Types, Text Vocabulary, Find it in ASU; Evaluative Bibliography</a:t>
            </a:r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75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7CC0-E9F4-4F35-B4FC-1FB8BF3D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Autobiography Discussion 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92B2FD-B3C6-4686-9054-10B986E855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50" y="2867025"/>
            <a:ext cx="4953000" cy="3886200"/>
          </a:xfrm>
        </p:spPr>
        <p:txBody>
          <a:bodyPr>
            <a:normAutofit fontScale="70000" lnSpcReduction="20000"/>
          </a:bodyPr>
          <a:lstStyle/>
          <a:p>
            <a:r>
              <a:rPr lang="en-US" sz="2300" b="1" u="sng" dirty="0"/>
              <a:t>Activity Purpose/Rationale</a:t>
            </a:r>
            <a:r>
              <a:rPr lang="en-US" sz="2300" b="1" dirty="0"/>
              <a:t>: </a:t>
            </a:r>
            <a:r>
              <a:rPr lang="en-US" sz="2600" dirty="0"/>
              <a:t>Students reflect about their research “experience.”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What has been your research experience?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Do you like doing research? Why or why not?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Do you have a favorite go to source?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Have you used library databases in the past?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What citation style are you more familiar with (APA or MLA)?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Do you know what citation style your academic major uses?</a:t>
            </a:r>
          </a:p>
          <a:p>
            <a:endParaRPr lang="en-US" dirty="0"/>
          </a:p>
        </p:txBody>
      </p:sp>
      <p:pic>
        <p:nvPicPr>
          <p:cNvPr id="21" name="Picture Placeholder 20" descr="A person wearing headphones and reading a book&#10;&#10;Description automatically generated with low confidence">
            <a:extLst>
              <a:ext uri="{FF2B5EF4-FFF2-40B4-BE49-F238E27FC236}">
                <a16:creationId xmlns:a16="http://schemas.microsoft.com/office/drawing/2014/main" id="{F5C3C985-DC3E-45EF-A9B2-4C7AC4AD6F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7" r="18467"/>
          <a:stretch>
            <a:fillRect/>
          </a:stretch>
        </p:blipFill>
        <p:spPr>
          <a:xfrm>
            <a:off x="5183187" y="213107"/>
            <a:ext cx="6281225" cy="6148364"/>
          </a:xfrm>
        </p:spPr>
      </p:pic>
    </p:spTree>
    <p:extLst>
      <p:ext uri="{BB962C8B-B14F-4D97-AF65-F5344CB8AC3E}">
        <p14:creationId xmlns:p14="http://schemas.microsoft.com/office/powerpoint/2010/main" val="3104732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57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3" name="Group 59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04" name="Freeform: Shape 6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5" name="Freeform: Shape 6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6" name="Freeform: Shape 6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07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6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1" name="Freeform: Shape 68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2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13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14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118" name="Rectangle 7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B2BEE-2D19-48BC-8330-77456E3E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7068"/>
            <a:ext cx="5445432" cy="1455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My Library Experience Discussion Board</a:t>
            </a:r>
          </a:p>
        </p:txBody>
      </p:sp>
      <p:sp>
        <p:nvSpPr>
          <p:cNvPr id="119" name="Freeform: Shape 80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0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121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122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5A520-DFF0-4273-B1A7-EE08EA864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856" y="2796427"/>
            <a:ext cx="5847468" cy="327450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u="sng" dirty="0"/>
              <a:t>Activity Purpose/Rationale</a:t>
            </a:r>
            <a:r>
              <a:rPr lang="en-US" dirty="0"/>
              <a:t>: Students reflect on their own experience in using college libraries.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Do you avoid using library webpages, because you don’t understand them?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Do you enjoy studying in libraries? Why or why not?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What has been your experience in asking library staff for help when you needed it?</a:t>
            </a:r>
          </a:p>
        </p:txBody>
      </p:sp>
      <p:pic>
        <p:nvPicPr>
          <p:cNvPr id="31" name="Picture Placeholder 30" descr="A picture containing person, group, room, table&#10;&#10;Description automatically generated">
            <a:extLst>
              <a:ext uri="{FF2B5EF4-FFF2-40B4-BE49-F238E27FC236}">
                <a16:creationId xmlns:a16="http://schemas.microsoft.com/office/drawing/2014/main" id="{584FA984-9B3C-4741-993F-B65266FE590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r="28437" b="-1"/>
          <a:stretch/>
        </p:blipFill>
        <p:spPr>
          <a:xfrm>
            <a:off x="6015645" y="10"/>
            <a:ext cx="6176356" cy="6857990"/>
          </a:xfrm>
          <a:prstGeom prst="rect">
            <a:avLst/>
          </a:prstGeom>
        </p:spPr>
      </p:pic>
      <p:sp>
        <p:nvSpPr>
          <p:cNvPr id="126" name="Freeform: Shape 90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7" name="Group 92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28" name="Freeform: Shape 93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29" name="Freeform: Shape 94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0" name="Freeform: Shape 95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31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99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381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64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71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72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74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7E27C2-6540-4D04-9BAF-CBBED4DAF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Mid-Semester Discussion Board</a:t>
            </a: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83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84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5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86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0963F0-7001-4A05-822B-30E21139F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717" y="2796427"/>
            <a:ext cx="5566263" cy="398662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1800" b="1" u="sng" dirty="0"/>
              <a:t>Activity Purpose/Rationale</a:t>
            </a:r>
            <a:r>
              <a:rPr lang="en-US" sz="1800" dirty="0"/>
              <a:t>: Students use selected questions to reflect on and discuss their experience at the midpoint of the Introduction to Academic Research course.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 your opinion, what are some of the </a:t>
            </a:r>
            <a:r>
              <a:rPr lang="en-US" sz="1800" u="sng" dirty="0"/>
              <a:t>most important skills or research tools </a:t>
            </a:r>
            <a:r>
              <a:rPr lang="en-US" sz="1800" dirty="0"/>
              <a:t>that you have learned about in this LIB 1000 course so far?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In your opinion, do you feel that this course can help you already in your academic major here @ UNC Pembroke? Why or why not?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Are you </a:t>
            </a:r>
            <a:r>
              <a:rPr lang="en-US" sz="1800" u="sng" dirty="0"/>
              <a:t>more comfortable </a:t>
            </a:r>
            <a:r>
              <a:rPr lang="en-US" sz="1800" dirty="0"/>
              <a:t>searching library databases or accessing books/journal articles in Primo? Why or why not?</a:t>
            </a:r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  <p:pic>
        <p:nvPicPr>
          <p:cNvPr id="6" name="Picture Placeholder 5" descr="A person holding a pen&#10;&#10;Description automatically generated with low confidence">
            <a:extLst>
              <a:ext uri="{FF2B5EF4-FFF2-40B4-BE49-F238E27FC236}">
                <a16:creationId xmlns:a16="http://schemas.microsoft.com/office/drawing/2014/main" id="{58B3D52F-5F64-4038-857A-3CF209A50B5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953"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97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447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35959F4-53DA-47FF-BC24-1E5B75C69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7CF83E8-F6F0-41E3-B580-7412A04DD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A0B6DBB-705D-48D0-842C-F9DFA7684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194A764-16E1-4D0D-9357-76F80E608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15B7F3F-A40D-4F24-8536-E2420B433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21" name="Graphic 12">
              <a:extLst>
                <a:ext uri="{FF2B5EF4-FFF2-40B4-BE49-F238E27FC236}">
                  <a16:creationId xmlns:a16="http://schemas.microsoft.com/office/drawing/2014/main" id="{CEF42844-A829-4ED2-A360-63BB2A7C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15">
              <a:extLst>
                <a:ext uri="{FF2B5EF4-FFF2-40B4-BE49-F238E27FC236}">
                  <a16:creationId xmlns:a16="http://schemas.microsoft.com/office/drawing/2014/main" id="{57B23B52-A1C3-44EF-BC11-9094A0DA1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064E08E5-DA92-4CF2-A0BF-E34180022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A222560-E657-4CAE-B667-7BE9E224B2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9226104-0061-4319-8237-9C001BF85D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1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aphic 78">
            <a:extLst>
              <a:ext uri="{FF2B5EF4-FFF2-40B4-BE49-F238E27FC236}">
                <a16:creationId xmlns:a16="http://schemas.microsoft.com/office/drawing/2014/main" id="{AC552FEA-472E-4E74-B31D-531852C19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0225" y="2310569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29" name="Graphic 78">
              <a:extLst>
                <a:ext uri="{FF2B5EF4-FFF2-40B4-BE49-F238E27FC236}">
                  <a16:creationId xmlns:a16="http://schemas.microsoft.com/office/drawing/2014/main" id="{41DF3078-C636-4776-A616-D5BF3BC28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aphic 78">
              <a:extLst>
                <a:ext uri="{FF2B5EF4-FFF2-40B4-BE49-F238E27FC236}">
                  <a16:creationId xmlns:a16="http://schemas.microsoft.com/office/drawing/2014/main" id="{0D1A27FA-1310-4BC3-A071-1566746B2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31" name="Graphic 78">
                <a:extLst>
                  <a:ext uri="{FF2B5EF4-FFF2-40B4-BE49-F238E27FC236}">
                    <a16:creationId xmlns:a16="http://schemas.microsoft.com/office/drawing/2014/main" id="{99ACB9EB-84FE-4B33-9EF9-4EC7DAC25D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Graphic 78">
                <a:extLst>
                  <a:ext uri="{FF2B5EF4-FFF2-40B4-BE49-F238E27FC236}">
                    <a16:creationId xmlns:a16="http://schemas.microsoft.com/office/drawing/2014/main" id="{826E5EFB-0EF9-4DB8-99CB-5DD72009DB2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Graphic 78">
                <a:extLst>
                  <a:ext uri="{FF2B5EF4-FFF2-40B4-BE49-F238E27FC236}">
                    <a16:creationId xmlns:a16="http://schemas.microsoft.com/office/drawing/2014/main" id="{86238E12-0689-4123-8B2E-E1CCFCC4C8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Graphic 78">
                <a:extLst>
                  <a:ext uri="{FF2B5EF4-FFF2-40B4-BE49-F238E27FC236}">
                    <a16:creationId xmlns:a16="http://schemas.microsoft.com/office/drawing/2014/main" id="{8538CF67-A00E-4955-A447-001BE02E771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2F9C493A-9F03-49B4-B3FB-19CE5AC11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8742C-A121-47B8-9846-6455F006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717" y="787068"/>
            <a:ext cx="5566263" cy="14550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Chapter Reflections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0A46C7D-C1BB-49B8-8D37-39742820E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15182" y="-615181"/>
            <a:ext cx="1085312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0" name="Graphic 78">
            <a:extLst>
              <a:ext uri="{FF2B5EF4-FFF2-40B4-BE49-F238E27FC236}">
                <a16:creationId xmlns:a16="http://schemas.microsoft.com/office/drawing/2014/main" id="{61BBAB6F-65E6-4E2B-B363-6AB27C84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717" y="2585111"/>
            <a:ext cx="972241" cy="45718"/>
            <a:chOff x="4886325" y="3371754"/>
            <a:chExt cx="2418492" cy="113728"/>
          </a:xfrm>
          <a:solidFill>
            <a:schemeClr val="accent1"/>
          </a:solidFill>
        </p:grpSpPr>
        <p:sp>
          <p:nvSpPr>
            <p:cNvPr id="41" name="Graphic 78">
              <a:extLst>
                <a:ext uri="{FF2B5EF4-FFF2-40B4-BE49-F238E27FC236}">
                  <a16:creationId xmlns:a16="http://schemas.microsoft.com/office/drawing/2014/main" id="{6DA3BBB2-E620-4C13-98C9-FE1EF7D2E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86325" y="3428428"/>
              <a:ext cx="2418302" cy="9525"/>
            </a:xfrm>
            <a:custGeom>
              <a:avLst/>
              <a:gdLst>
                <a:gd name="connsiteX0" fmla="*/ 0 w 2418302"/>
                <a:gd name="connsiteY0" fmla="*/ 0 h 9525"/>
                <a:gd name="connsiteX1" fmla="*/ 2418302 w 2418302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18302" h="9525">
                  <a:moveTo>
                    <a:pt x="0" y="0"/>
                  </a:moveTo>
                  <a:lnTo>
                    <a:pt x="2418302" y="0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aphic 78">
              <a:extLst>
                <a:ext uri="{FF2B5EF4-FFF2-40B4-BE49-F238E27FC236}">
                  <a16:creationId xmlns:a16="http://schemas.microsoft.com/office/drawing/2014/main" id="{ADC9AB5D-88A1-4FA9-B467-E8EF8FFE5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886709" y="3371754"/>
              <a:ext cx="2418108" cy="113728"/>
              <a:chOff x="4886709" y="3371754"/>
              <a:chExt cx="2418108" cy="113728"/>
            </a:xfrm>
            <a:grpFill/>
          </p:grpSpPr>
          <p:sp>
            <p:nvSpPr>
              <p:cNvPr id="43" name="Graphic 78">
                <a:extLst>
                  <a:ext uri="{FF2B5EF4-FFF2-40B4-BE49-F238E27FC236}">
                    <a16:creationId xmlns:a16="http://schemas.microsoft.com/office/drawing/2014/main" id="{0867B8E5-4535-4743-8235-6612FEA410C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95088" y="3474384"/>
                <a:ext cx="32575" cy="2906"/>
              </a:xfrm>
              <a:custGeom>
                <a:avLst/>
                <a:gdLst>
                  <a:gd name="connsiteX0" fmla="*/ 0 w 32575"/>
                  <a:gd name="connsiteY0" fmla="*/ 49 h 2906"/>
                  <a:gd name="connsiteX1" fmla="*/ 32576 w 32575"/>
                  <a:gd name="connsiteY1" fmla="*/ 2907 h 2906"/>
                  <a:gd name="connsiteX2" fmla="*/ 0 w 32575"/>
                  <a:gd name="connsiteY2" fmla="*/ 49 h 2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75" h="2906">
                    <a:moveTo>
                      <a:pt x="0" y="49"/>
                    </a:moveTo>
                    <a:cubicBezTo>
                      <a:pt x="7430" y="2335"/>
                      <a:pt x="20384" y="2526"/>
                      <a:pt x="32576" y="2907"/>
                    </a:cubicBezTo>
                    <a:cubicBezTo>
                      <a:pt x="23146" y="716"/>
                      <a:pt x="13240" y="-236"/>
                      <a:pt x="0" y="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Graphic 78">
                <a:extLst>
                  <a:ext uri="{FF2B5EF4-FFF2-40B4-BE49-F238E27FC236}">
                    <a16:creationId xmlns:a16="http://schemas.microsoft.com/office/drawing/2014/main" id="{BE48FEA7-5915-4751-8090-63F3094324A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27758" y="3477344"/>
                <a:ext cx="380" cy="42"/>
              </a:xfrm>
              <a:custGeom>
                <a:avLst/>
                <a:gdLst>
                  <a:gd name="connsiteX0" fmla="*/ 190 w 380"/>
                  <a:gd name="connsiteY0" fmla="*/ 42 h 42"/>
                  <a:gd name="connsiteX1" fmla="*/ 381 w 380"/>
                  <a:gd name="connsiteY1" fmla="*/ 42 h 42"/>
                  <a:gd name="connsiteX2" fmla="*/ 0 w 380"/>
                  <a:gd name="connsiteY2" fmla="*/ 42 h 42"/>
                  <a:gd name="connsiteX3" fmla="*/ 190 w 380"/>
                  <a:gd name="connsiteY3" fmla="*/ 42 h 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0" h="42">
                    <a:moveTo>
                      <a:pt x="190" y="42"/>
                    </a:moveTo>
                    <a:cubicBezTo>
                      <a:pt x="190" y="42"/>
                      <a:pt x="286" y="42"/>
                      <a:pt x="381" y="42"/>
                    </a:cubicBezTo>
                    <a:cubicBezTo>
                      <a:pt x="190" y="42"/>
                      <a:pt x="95" y="42"/>
                      <a:pt x="0" y="42"/>
                    </a:cubicBezTo>
                    <a:cubicBezTo>
                      <a:pt x="0" y="-53"/>
                      <a:pt x="95" y="42"/>
                      <a:pt x="190" y="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Graphic 78">
                <a:extLst>
                  <a:ext uri="{FF2B5EF4-FFF2-40B4-BE49-F238E27FC236}">
                    <a16:creationId xmlns:a16="http://schemas.microsoft.com/office/drawing/2014/main" id="{32B378CE-44FD-4120-B9ED-7828D4EE9A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285577" y="3374517"/>
                <a:ext cx="10001" cy="190"/>
              </a:xfrm>
              <a:custGeom>
                <a:avLst/>
                <a:gdLst>
                  <a:gd name="connsiteX0" fmla="*/ 10001 w 10001"/>
                  <a:gd name="connsiteY0" fmla="*/ 0 h 190"/>
                  <a:gd name="connsiteX1" fmla="*/ 0 w 10001"/>
                  <a:gd name="connsiteY1" fmla="*/ 191 h 190"/>
                  <a:gd name="connsiteX2" fmla="*/ 10001 w 10001"/>
                  <a:gd name="connsiteY2" fmla="*/ 0 h 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001" h="190">
                    <a:moveTo>
                      <a:pt x="10001" y="0"/>
                    </a:moveTo>
                    <a:cubicBezTo>
                      <a:pt x="6953" y="0"/>
                      <a:pt x="3524" y="95"/>
                      <a:pt x="0" y="191"/>
                    </a:cubicBezTo>
                    <a:cubicBezTo>
                      <a:pt x="3334" y="191"/>
                      <a:pt x="6763" y="191"/>
                      <a:pt x="10001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Graphic 78">
                <a:extLst>
                  <a:ext uri="{FF2B5EF4-FFF2-40B4-BE49-F238E27FC236}">
                    <a16:creationId xmlns:a16="http://schemas.microsoft.com/office/drawing/2014/main" id="{40FA43D3-D34B-4BC7-80D0-F3E75A222A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86709" y="3371754"/>
                <a:ext cx="2418108" cy="113728"/>
              </a:xfrm>
              <a:custGeom>
                <a:avLst/>
                <a:gdLst>
                  <a:gd name="connsiteX0" fmla="*/ 632266 w 2418108"/>
                  <a:gd name="connsiteY0" fmla="*/ 112205 h 113728"/>
                  <a:gd name="connsiteX1" fmla="*/ 723039 w 2418108"/>
                  <a:gd name="connsiteY1" fmla="*/ 109538 h 113728"/>
                  <a:gd name="connsiteX2" fmla="*/ 735136 w 2418108"/>
                  <a:gd name="connsiteY2" fmla="*/ 111823 h 113728"/>
                  <a:gd name="connsiteX3" fmla="*/ 752471 w 2418108"/>
                  <a:gd name="connsiteY3" fmla="*/ 108680 h 113728"/>
                  <a:gd name="connsiteX4" fmla="*/ 772569 w 2418108"/>
                  <a:gd name="connsiteY4" fmla="*/ 110585 h 113728"/>
                  <a:gd name="connsiteX5" fmla="*/ 1112993 w 2418108"/>
                  <a:gd name="connsiteY5" fmla="*/ 112967 h 113728"/>
                  <a:gd name="connsiteX6" fmla="*/ 1083465 w 2418108"/>
                  <a:gd name="connsiteY6" fmla="*/ 108776 h 113728"/>
                  <a:gd name="connsiteX7" fmla="*/ 1296825 w 2418108"/>
                  <a:gd name="connsiteY7" fmla="*/ 108966 h 113728"/>
                  <a:gd name="connsiteX8" fmla="*/ 1346736 w 2418108"/>
                  <a:gd name="connsiteY8" fmla="*/ 103632 h 113728"/>
                  <a:gd name="connsiteX9" fmla="*/ 1360643 w 2418108"/>
                  <a:gd name="connsiteY9" fmla="*/ 107633 h 113728"/>
                  <a:gd name="connsiteX10" fmla="*/ 1381788 w 2418108"/>
                  <a:gd name="connsiteY10" fmla="*/ 107442 h 113728"/>
                  <a:gd name="connsiteX11" fmla="*/ 1371692 w 2418108"/>
                  <a:gd name="connsiteY11" fmla="*/ 106490 h 113728"/>
                  <a:gd name="connsiteX12" fmla="*/ 1430080 w 2418108"/>
                  <a:gd name="connsiteY12" fmla="*/ 105537 h 113728"/>
                  <a:gd name="connsiteX13" fmla="*/ 1420269 w 2418108"/>
                  <a:gd name="connsiteY13" fmla="*/ 104108 h 113728"/>
                  <a:gd name="connsiteX14" fmla="*/ 1455702 w 2418108"/>
                  <a:gd name="connsiteY14" fmla="*/ 107061 h 113728"/>
                  <a:gd name="connsiteX15" fmla="*/ 1439414 w 2418108"/>
                  <a:gd name="connsiteY15" fmla="*/ 108109 h 113728"/>
                  <a:gd name="connsiteX16" fmla="*/ 1503613 w 2418108"/>
                  <a:gd name="connsiteY16" fmla="*/ 105918 h 113728"/>
                  <a:gd name="connsiteX17" fmla="*/ 1495802 w 2418108"/>
                  <a:gd name="connsiteY17" fmla="*/ 105823 h 113728"/>
                  <a:gd name="connsiteX18" fmla="*/ 1695923 w 2418108"/>
                  <a:gd name="connsiteY18" fmla="*/ 95155 h 113728"/>
                  <a:gd name="connsiteX19" fmla="*/ 1684016 w 2418108"/>
                  <a:gd name="connsiteY19" fmla="*/ 92488 h 113728"/>
                  <a:gd name="connsiteX20" fmla="*/ 1706210 w 2418108"/>
                  <a:gd name="connsiteY20" fmla="*/ 90202 h 113728"/>
                  <a:gd name="connsiteX21" fmla="*/ 1693351 w 2418108"/>
                  <a:gd name="connsiteY21" fmla="*/ 98108 h 113728"/>
                  <a:gd name="connsiteX22" fmla="*/ 2058539 w 2418108"/>
                  <a:gd name="connsiteY22" fmla="*/ 102203 h 113728"/>
                  <a:gd name="connsiteX23" fmla="*/ 2064540 w 2418108"/>
                  <a:gd name="connsiteY23" fmla="*/ 95060 h 113728"/>
                  <a:gd name="connsiteX24" fmla="*/ 2227132 w 2418108"/>
                  <a:gd name="connsiteY24" fmla="*/ 96203 h 113728"/>
                  <a:gd name="connsiteX25" fmla="*/ 2245229 w 2418108"/>
                  <a:gd name="connsiteY25" fmla="*/ 96869 h 113728"/>
                  <a:gd name="connsiteX26" fmla="*/ 2254278 w 2418108"/>
                  <a:gd name="connsiteY26" fmla="*/ 94393 h 113728"/>
                  <a:gd name="connsiteX27" fmla="*/ 2418108 w 2418108"/>
                  <a:gd name="connsiteY27" fmla="*/ 5810 h 113728"/>
                  <a:gd name="connsiteX28" fmla="*/ 2399058 w 2418108"/>
                  <a:gd name="connsiteY28" fmla="*/ 2858 h 113728"/>
                  <a:gd name="connsiteX29" fmla="*/ 2241039 w 2418108"/>
                  <a:gd name="connsiteY29" fmla="*/ 1905 h 113728"/>
                  <a:gd name="connsiteX30" fmla="*/ 2243991 w 2418108"/>
                  <a:gd name="connsiteY30" fmla="*/ 1048 h 113728"/>
                  <a:gd name="connsiteX31" fmla="*/ 2197128 w 2418108"/>
                  <a:gd name="connsiteY31" fmla="*/ 0 h 113728"/>
                  <a:gd name="connsiteX32" fmla="*/ 1710591 w 2418108"/>
                  <a:gd name="connsiteY32" fmla="*/ 6287 h 113728"/>
                  <a:gd name="connsiteX33" fmla="*/ 1713353 w 2418108"/>
                  <a:gd name="connsiteY33" fmla="*/ 5906 h 113728"/>
                  <a:gd name="connsiteX34" fmla="*/ 1210814 w 2418108"/>
                  <a:gd name="connsiteY34" fmla="*/ 7715 h 113728"/>
                  <a:gd name="connsiteX35" fmla="*/ 684463 w 2418108"/>
                  <a:gd name="connsiteY35" fmla="*/ 13716 h 113728"/>
                  <a:gd name="connsiteX36" fmla="*/ 687511 w 2418108"/>
                  <a:gd name="connsiteY36" fmla="*/ 12859 h 113728"/>
                  <a:gd name="connsiteX37" fmla="*/ 435670 w 2418108"/>
                  <a:gd name="connsiteY37" fmla="*/ 12192 h 113728"/>
                  <a:gd name="connsiteX38" fmla="*/ 440718 w 2418108"/>
                  <a:gd name="connsiteY38" fmla="*/ 12668 h 113728"/>
                  <a:gd name="connsiteX39" fmla="*/ 386807 w 2418108"/>
                  <a:gd name="connsiteY39" fmla="*/ 9906 h 113728"/>
                  <a:gd name="connsiteX40" fmla="*/ 16856 w 2418108"/>
                  <a:gd name="connsiteY40" fmla="*/ 12192 h 113728"/>
                  <a:gd name="connsiteX41" fmla="*/ 63528 w 2418108"/>
                  <a:gd name="connsiteY41" fmla="*/ 102870 h 113728"/>
                  <a:gd name="connsiteX42" fmla="*/ 42668 w 2418108"/>
                  <a:gd name="connsiteY42" fmla="*/ 102584 h 113728"/>
                  <a:gd name="connsiteX43" fmla="*/ 41430 w 2418108"/>
                  <a:gd name="connsiteY43" fmla="*/ 105537 h 113728"/>
                  <a:gd name="connsiteX44" fmla="*/ 54575 w 2418108"/>
                  <a:gd name="connsiteY44" fmla="*/ 105347 h 113728"/>
                  <a:gd name="connsiteX45" fmla="*/ 388140 w 2418108"/>
                  <a:gd name="connsiteY45" fmla="*/ 112109 h 113728"/>
                  <a:gd name="connsiteX46" fmla="*/ 482152 w 2418108"/>
                  <a:gd name="connsiteY46" fmla="*/ 113729 h 113728"/>
                  <a:gd name="connsiteX47" fmla="*/ 632266 w 2418108"/>
                  <a:gd name="connsiteY47" fmla="*/ 112205 h 113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418108" h="113728">
                    <a:moveTo>
                      <a:pt x="632266" y="112205"/>
                    </a:moveTo>
                    <a:cubicBezTo>
                      <a:pt x="656364" y="104680"/>
                      <a:pt x="694940" y="114110"/>
                      <a:pt x="723039" y="109538"/>
                    </a:cubicBezTo>
                    <a:cubicBezTo>
                      <a:pt x="722849" y="109919"/>
                      <a:pt x="735898" y="110109"/>
                      <a:pt x="735136" y="111823"/>
                    </a:cubicBezTo>
                    <a:cubicBezTo>
                      <a:pt x="735041" y="108776"/>
                      <a:pt x="767616" y="112300"/>
                      <a:pt x="752471" y="108680"/>
                    </a:cubicBezTo>
                    <a:cubicBezTo>
                      <a:pt x="754757" y="107633"/>
                      <a:pt x="790571" y="107633"/>
                      <a:pt x="772569" y="110585"/>
                    </a:cubicBezTo>
                    <a:cubicBezTo>
                      <a:pt x="822099" y="111633"/>
                      <a:pt x="1059653" y="114395"/>
                      <a:pt x="1112993" y="112967"/>
                    </a:cubicBezTo>
                    <a:cubicBezTo>
                      <a:pt x="1106135" y="110776"/>
                      <a:pt x="1089656" y="112205"/>
                      <a:pt x="1083465" y="108776"/>
                    </a:cubicBezTo>
                    <a:cubicBezTo>
                      <a:pt x="1153950" y="111728"/>
                      <a:pt x="1230626" y="113157"/>
                      <a:pt x="1296825" y="108966"/>
                    </a:cubicBezTo>
                    <a:cubicBezTo>
                      <a:pt x="1277680" y="103251"/>
                      <a:pt x="1356071" y="110966"/>
                      <a:pt x="1346736" y="103632"/>
                    </a:cubicBezTo>
                    <a:cubicBezTo>
                      <a:pt x="1351213" y="105347"/>
                      <a:pt x="1374454" y="106109"/>
                      <a:pt x="1360643" y="107633"/>
                    </a:cubicBezTo>
                    <a:cubicBezTo>
                      <a:pt x="1368548" y="107728"/>
                      <a:pt x="1376168" y="108299"/>
                      <a:pt x="1381788" y="107442"/>
                    </a:cubicBezTo>
                    <a:lnTo>
                      <a:pt x="1371692" y="106490"/>
                    </a:lnTo>
                    <a:cubicBezTo>
                      <a:pt x="1398266" y="106013"/>
                      <a:pt x="1412744" y="108680"/>
                      <a:pt x="1430080" y="105537"/>
                    </a:cubicBezTo>
                    <a:lnTo>
                      <a:pt x="1420269" y="104108"/>
                    </a:lnTo>
                    <a:cubicBezTo>
                      <a:pt x="1436176" y="103918"/>
                      <a:pt x="1449416" y="103632"/>
                      <a:pt x="1455702" y="107061"/>
                    </a:cubicBezTo>
                    <a:lnTo>
                      <a:pt x="1439414" y="108109"/>
                    </a:lnTo>
                    <a:cubicBezTo>
                      <a:pt x="1465799" y="108014"/>
                      <a:pt x="1481610" y="107823"/>
                      <a:pt x="1503613" y="105918"/>
                    </a:cubicBezTo>
                    <a:lnTo>
                      <a:pt x="1495802" y="105823"/>
                    </a:lnTo>
                    <a:cubicBezTo>
                      <a:pt x="1523806" y="102394"/>
                      <a:pt x="1670110" y="99441"/>
                      <a:pt x="1695923" y="95155"/>
                    </a:cubicBezTo>
                    <a:lnTo>
                      <a:pt x="1684016" y="92488"/>
                    </a:lnTo>
                    <a:lnTo>
                      <a:pt x="1706210" y="90202"/>
                    </a:lnTo>
                    <a:cubicBezTo>
                      <a:pt x="1703543" y="90202"/>
                      <a:pt x="1695542" y="98965"/>
                      <a:pt x="1693351" y="98108"/>
                    </a:cubicBezTo>
                    <a:cubicBezTo>
                      <a:pt x="1757549" y="99441"/>
                      <a:pt x="2045109" y="91345"/>
                      <a:pt x="2058539" y="102203"/>
                    </a:cubicBezTo>
                    <a:cubicBezTo>
                      <a:pt x="2079780" y="101917"/>
                      <a:pt x="2071303" y="103918"/>
                      <a:pt x="2064540" y="95060"/>
                    </a:cubicBezTo>
                    <a:cubicBezTo>
                      <a:pt x="2086638" y="95441"/>
                      <a:pt x="2259707" y="88773"/>
                      <a:pt x="2227132" y="96203"/>
                    </a:cubicBezTo>
                    <a:cubicBezTo>
                      <a:pt x="2232371" y="96298"/>
                      <a:pt x="2240372" y="95917"/>
                      <a:pt x="2245229" y="96869"/>
                    </a:cubicBezTo>
                    <a:cubicBezTo>
                      <a:pt x="2235704" y="94583"/>
                      <a:pt x="2261708" y="95345"/>
                      <a:pt x="2254278" y="94393"/>
                    </a:cubicBezTo>
                    <a:cubicBezTo>
                      <a:pt x="2395724" y="108776"/>
                      <a:pt x="2341527" y="36576"/>
                      <a:pt x="2418108" y="5810"/>
                    </a:cubicBezTo>
                    <a:cubicBezTo>
                      <a:pt x="2398772" y="4763"/>
                      <a:pt x="2335717" y="7239"/>
                      <a:pt x="2399058" y="2858"/>
                    </a:cubicBezTo>
                    <a:cubicBezTo>
                      <a:pt x="2343527" y="-572"/>
                      <a:pt x="2296283" y="1238"/>
                      <a:pt x="2241039" y="1905"/>
                    </a:cubicBezTo>
                    <a:lnTo>
                      <a:pt x="2243991" y="1048"/>
                    </a:lnTo>
                    <a:cubicBezTo>
                      <a:pt x="2234181" y="-381"/>
                      <a:pt x="2214845" y="1524"/>
                      <a:pt x="2197128" y="0"/>
                    </a:cubicBezTo>
                    <a:cubicBezTo>
                      <a:pt x="2115880" y="6096"/>
                      <a:pt x="1816128" y="3524"/>
                      <a:pt x="1710591" y="6287"/>
                    </a:cubicBezTo>
                    <a:lnTo>
                      <a:pt x="1713353" y="5906"/>
                    </a:lnTo>
                    <a:cubicBezTo>
                      <a:pt x="1577146" y="5429"/>
                      <a:pt x="1349308" y="11240"/>
                      <a:pt x="1210814" y="7715"/>
                    </a:cubicBezTo>
                    <a:cubicBezTo>
                      <a:pt x="1095848" y="23717"/>
                      <a:pt x="819051" y="5429"/>
                      <a:pt x="684463" y="13716"/>
                    </a:cubicBezTo>
                    <a:lnTo>
                      <a:pt x="687511" y="12859"/>
                    </a:lnTo>
                    <a:cubicBezTo>
                      <a:pt x="655316" y="14192"/>
                      <a:pt x="473008" y="10954"/>
                      <a:pt x="435670" y="12192"/>
                    </a:cubicBezTo>
                    <a:lnTo>
                      <a:pt x="440718" y="12668"/>
                    </a:lnTo>
                    <a:cubicBezTo>
                      <a:pt x="408047" y="14764"/>
                      <a:pt x="412524" y="11049"/>
                      <a:pt x="386807" y="9906"/>
                    </a:cubicBezTo>
                    <a:cubicBezTo>
                      <a:pt x="275174" y="28004"/>
                      <a:pt x="142395" y="18764"/>
                      <a:pt x="16856" y="12192"/>
                    </a:cubicBezTo>
                    <a:cubicBezTo>
                      <a:pt x="-6195" y="35528"/>
                      <a:pt x="-17434" y="114395"/>
                      <a:pt x="63528" y="102870"/>
                    </a:cubicBezTo>
                    <a:cubicBezTo>
                      <a:pt x="63528" y="102870"/>
                      <a:pt x="42668" y="102584"/>
                      <a:pt x="42668" y="102584"/>
                    </a:cubicBezTo>
                    <a:cubicBezTo>
                      <a:pt x="58004" y="103156"/>
                      <a:pt x="47336" y="104299"/>
                      <a:pt x="41430" y="105537"/>
                    </a:cubicBezTo>
                    <a:cubicBezTo>
                      <a:pt x="46764" y="105537"/>
                      <a:pt x="68386" y="107442"/>
                      <a:pt x="54575" y="105347"/>
                    </a:cubicBezTo>
                    <a:cubicBezTo>
                      <a:pt x="158588" y="108109"/>
                      <a:pt x="297462" y="110109"/>
                      <a:pt x="388140" y="112109"/>
                    </a:cubicBezTo>
                    <a:cubicBezTo>
                      <a:pt x="420525" y="113348"/>
                      <a:pt x="453577" y="106680"/>
                      <a:pt x="482152" y="113729"/>
                    </a:cubicBezTo>
                    <a:cubicBezTo>
                      <a:pt x="477580" y="111919"/>
                      <a:pt x="629885" y="111728"/>
                      <a:pt x="632266" y="11220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7255B-ADF7-4D2A-900B-D2D9B6873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717" y="2796427"/>
            <a:ext cx="5566263" cy="405774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b="1" u="sng" dirty="0"/>
              <a:t>Activity Purpose/Rationale</a:t>
            </a:r>
            <a:r>
              <a:rPr lang="en-US" dirty="0"/>
              <a:t>: Students provided list of key chapter concepts and then choose from a list of related questions to write a short reflective essay. </a:t>
            </a:r>
          </a:p>
          <a:p>
            <a:r>
              <a:rPr lang="en-US" dirty="0"/>
              <a:t>“In this chapter, you learned about the following concepts: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Keyword searching in Primo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Research logs: function &amp; importance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Concept maps: function &amp; importance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Keyword truncation as search technique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0" name="Picture Placeholder 9" descr="A picture containing computer, person, table, indoor&#10;&#10;Description automatically generated">
            <a:extLst>
              <a:ext uri="{FF2B5EF4-FFF2-40B4-BE49-F238E27FC236}">
                <a16:creationId xmlns:a16="http://schemas.microsoft.com/office/drawing/2014/main" id="{7B0262C5-BF4E-4F18-9249-9A9BD38927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2" r="24182"/>
          <a:stretch/>
        </p:blipFill>
        <p:spPr>
          <a:xfrm>
            <a:off x="6531789" y="10"/>
            <a:ext cx="5660211" cy="6857990"/>
          </a:xfrm>
          <a:prstGeom prst="rect">
            <a:avLst/>
          </a:prstGeom>
        </p:spPr>
      </p:pic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55820E42-2F9D-41EF-B67F-522A133B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3030" y="5516668"/>
            <a:ext cx="2438970" cy="1341332"/>
          </a:xfrm>
          <a:custGeom>
            <a:avLst/>
            <a:gdLst>
              <a:gd name="connsiteX0" fmla="*/ 2025355 w 2438970"/>
              <a:gd name="connsiteY0" fmla="*/ 235 h 1341332"/>
              <a:gd name="connsiteX1" fmla="*/ 2381960 w 2438970"/>
              <a:gd name="connsiteY1" fmla="*/ 44517 h 1341332"/>
              <a:gd name="connsiteX2" fmla="*/ 2438970 w 2438970"/>
              <a:gd name="connsiteY2" fmla="*/ 58872 h 1341332"/>
              <a:gd name="connsiteX3" fmla="*/ 2438970 w 2438970"/>
              <a:gd name="connsiteY3" fmla="*/ 1341332 h 1341332"/>
              <a:gd name="connsiteX4" fmla="*/ 0 w 2438970"/>
              <a:gd name="connsiteY4" fmla="*/ 1341332 h 1341332"/>
              <a:gd name="connsiteX5" fmla="*/ 13333 w 2438970"/>
              <a:gd name="connsiteY5" fmla="*/ 1328018 h 1341332"/>
              <a:gd name="connsiteX6" fmla="*/ 936262 w 2438970"/>
              <a:gd name="connsiteY6" fmla="*/ 459947 h 1341332"/>
              <a:gd name="connsiteX7" fmla="*/ 1554028 w 2438970"/>
              <a:gd name="connsiteY7" fmla="*/ 71153 h 1341332"/>
              <a:gd name="connsiteX8" fmla="*/ 2025355 w 2438970"/>
              <a:gd name="connsiteY8" fmla="*/ 235 h 1341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970" h="1341332">
                <a:moveTo>
                  <a:pt x="2025355" y="235"/>
                </a:moveTo>
                <a:cubicBezTo>
                  <a:pt x="2143847" y="2306"/>
                  <a:pt x="2262766" y="17993"/>
                  <a:pt x="2381960" y="44517"/>
                </a:cubicBezTo>
                <a:lnTo>
                  <a:pt x="2438970" y="58872"/>
                </a:lnTo>
                <a:lnTo>
                  <a:pt x="2438970" y="1341332"/>
                </a:lnTo>
                <a:lnTo>
                  <a:pt x="0" y="1341332"/>
                </a:lnTo>
                <a:lnTo>
                  <a:pt x="13333" y="1328018"/>
                </a:lnTo>
                <a:cubicBezTo>
                  <a:pt x="324723" y="1028950"/>
                  <a:pt x="645390" y="738459"/>
                  <a:pt x="936262" y="459947"/>
                </a:cubicBezTo>
                <a:cubicBezTo>
                  <a:pt x="1139660" y="265152"/>
                  <a:pt x="1345794" y="140817"/>
                  <a:pt x="1554028" y="71153"/>
                </a:cubicBezTo>
                <a:cubicBezTo>
                  <a:pt x="1710136" y="18918"/>
                  <a:pt x="1867365" y="-2526"/>
                  <a:pt x="2025355" y="235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3D9BC31-B57D-4933-AD83-94F462D4C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76050" y="5204025"/>
            <a:ext cx="886141" cy="802496"/>
            <a:chOff x="10948005" y="3272152"/>
            <a:chExt cx="868640" cy="786648"/>
          </a:xfrm>
          <a:solidFill>
            <a:schemeClr val="accent1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4AFEA3-A055-41AE-96F3-34BA58142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94317" y="3944888"/>
              <a:ext cx="128449" cy="113912"/>
            </a:xfrm>
            <a:custGeom>
              <a:avLst/>
              <a:gdLst>
                <a:gd name="connsiteX0" fmla="*/ 237621 w 453152"/>
                <a:gd name="connsiteY0" fmla="*/ 965 h 401867"/>
                <a:gd name="connsiteX1" fmla="*/ 370246 w 453152"/>
                <a:gd name="connsiteY1" fmla="*/ 23666 h 401867"/>
                <a:gd name="connsiteX2" fmla="*/ 437392 w 453152"/>
                <a:gd name="connsiteY2" fmla="*/ 198545 h 401867"/>
                <a:gd name="connsiteX3" fmla="*/ 67745 w 453152"/>
                <a:gd name="connsiteY3" fmla="*/ 392003 h 401867"/>
                <a:gd name="connsiteX4" fmla="*/ 911 w 453152"/>
                <a:gd name="connsiteY4" fmla="*/ 254095 h 401867"/>
                <a:gd name="connsiteX5" fmla="*/ 115564 w 453152"/>
                <a:gd name="connsiteY5" fmla="*/ 51160 h 401867"/>
                <a:gd name="connsiteX6" fmla="*/ 237621 w 453152"/>
                <a:gd name="connsiteY6" fmla="*/ 965 h 401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152" h="401867">
                  <a:moveTo>
                    <a:pt x="237621" y="965"/>
                  </a:moveTo>
                  <a:cubicBezTo>
                    <a:pt x="283632" y="-2971"/>
                    <a:pt x="331405" y="5243"/>
                    <a:pt x="370246" y="23666"/>
                  </a:cubicBezTo>
                  <a:cubicBezTo>
                    <a:pt x="436830" y="55275"/>
                    <a:pt x="477168" y="116810"/>
                    <a:pt x="437392" y="198545"/>
                  </a:cubicBezTo>
                  <a:cubicBezTo>
                    <a:pt x="391568" y="292624"/>
                    <a:pt x="176850" y="441630"/>
                    <a:pt x="67745" y="392003"/>
                  </a:cubicBezTo>
                  <a:cubicBezTo>
                    <a:pt x="18056" y="369372"/>
                    <a:pt x="-5012" y="308398"/>
                    <a:pt x="911" y="254095"/>
                  </a:cubicBezTo>
                  <a:cubicBezTo>
                    <a:pt x="9203" y="178033"/>
                    <a:pt x="61012" y="103094"/>
                    <a:pt x="115564" y="51160"/>
                  </a:cubicBezTo>
                  <a:cubicBezTo>
                    <a:pt x="147361" y="20985"/>
                    <a:pt x="191610" y="4900"/>
                    <a:pt x="237621" y="96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28771F-62FA-4349-B7A8-CE1682D2C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53045" y="3808430"/>
              <a:ext cx="144912" cy="193414"/>
            </a:xfrm>
            <a:custGeom>
              <a:avLst/>
              <a:gdLst>
                <a:gd name="connsiteX0" fmla="*/ 390625 w 511232"/>
                <a:gd name="connsiteY0" fmla="*/ 1621 h 682341"/>
                <a:gd name="connsiteX1" fmla="*/ 508142 w 511232"/>
                <a:gd name="connsiteY1" fmla="*/ 64038 h 682341"/>
                <a:gd name="connsiteX2" fmla="*/ 508453 w 511232"/>
                <a:gd name="connsiteY2" fmla="*/ 121832 h 682341"/>
                <a:gd name="connsiteX3" fmla="*/ 316492 w 511232"/>
                <a:gd name="connsiteY3" fmla="*/ 567602 h 682341"/>
                <a:gd name="connsiteX4" fmla="*/ 80265 w 511232"/>
                <a:gd name="connsiteY4" fmla="*/ 640359 h 682341"/>
                <a:gd name="connsiteX5" fmla="*/ 13306 w 511232"/>
                <a:gd name="connsiteY5" fmla="*/ 274828 h 682341"/>
                <a:gd name="connsiteX6" fmla="*/ 140989 w 511232"/>
                <a:gd name="connsiteY6" fmla="*/ 107181 h 682341"/>
                <a:gd name="connsiteX7" fmla="*/ 390625 w 511232"/>
                <a:gd name="connsiteY7" fmla="*/ 1621 h 682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1232" h="682341">
                  <a:moveTo>
                    <a:pt x="390625" y="1621"/>
                  </a:moveTo>
                  <a:cubicBezTo>
                    <a:pt x="446543" y="-5212"/>
                    <a:pt x="493343" y="8441"/>
                    <a:pt x="508142" y="64038"/>
                  </a:cubicBezTo>
                  <a:cubicBezTo>
                    <a:pt x="513192" y="82866"/>
                    <a:pt x="511134" y="102754"/>
                    <a:pt x="508453" y="121832"/>
                  </a:cubicBezTo>
                  <a:cubicBezTo>
                    <a:pt x="485324" y="287796"/>
                    <a:pt x="417242" y="443971"/>
                    <a:pt x="316492" y="567602"/>
                  </a:cubicBezTo>
                  <a:cubicBezTo>
                    <a:pt x="253024" y="645534"/>
                    <a:pt x="165055" y="737743"/>
                    <a:pt x="80265" y="640359"/>
                  </a:cubicBezTo>
                  <a:cubicBezTo>
                    <a:pt x="5014" y="553948"/>
                    <a:pt x="-17368" y="383621"/>
                    <a:pt x="13306" y="274828"/>
                  </a:cubicBezTo>
                  <a:cubicBezTo>
                    <a:pt x="33443" y="203318"/>
                    <a:pt x="83382" y="146521"/>
                    <a:pt x="140989" y="107181"/>
                  </a:cubicBezTo>
                  <a:cubicBezTo>
                    <a:pt x="178904" y="81308"/>
                    <a:pt x="297428" y="13010"/>
                    <a:pt x="390625" y="16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19CDEE6-CB2F-49F0-B237-2A26A3D1DC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84524" y="3907536"/>
              <a:ext cx="132121" cy="93006"/>
            </a:xfrm>
            <a:custGeom>
              <a:avLst/>
              <a:gdLst>
                <a:gd name="connsiteX0" fmla="*/ 252822 w 466107"/>
                <a:gd name="connsiteY0" fmla="*/ 1539 h 328114"/>
                <a:gd name="connsiteX1" fmla="*/ 451641 w 466107"/>
                <a:gd name="connsiteY1" fmla="*/ 122177 h 328114"/>
                <a:gd name="connsiteX2" fmla="*/ 391790 w 466107"/>
                <a:gd name="connsiteY2" fmla="*/ 297430 h 328114"/>
                <a:gd name="connsiteX3" fmla="*/ 8614 w 466107"/>
                <a:gd name="connsiteY3" fmla="*/ 243252 h 328114"/>
                <a:gd name="connsiteX4" fmla="*/ 45897 w 466107"/>
                <a:gd name="connsiteY4" fmla="*/ 97302 h 328114"/>
                <a:gd name="connsiteX5" fmla="*/ 252822 w 466107"/>
                <a:gd name="connsiteY5" fmla="*/ 1539 h 328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6107" h="328114">
                  <a:moveTo>
                    <a:pt x="252822" y="1539"/>
                  </a:moveTo>
                  <a:cubicBezTo>
                    <a:pt x="335429" y="-10494"/>
                    <a:pt x="418848" y="49794"/>
                    <a:pt x="451641" y="122177"/>
                  </a:cubicBezTo>
                  <a:cubicBezTo>
                    <a:pt x="479697" y="184273"/>
                    <a:pt x="470594" y="255285"/>
                    <a:pt x="391790" y="297430"/>
                  </a:cubicBezTo>
                  <a:cubicBezTo>
                    <a:pt x="301077" y="345935"/>
                    <a:pt x="55935" y="343254"/>
                    <a:pt x="8614" y="243252"/>
                  </a:cubicBezTo>
                  <a:cubicBezTo>
                    <a:pt x="-12895" y="197678"/>
                    <a:pt x="8240" y="136766"/>
                    <a:pt x="45897" y="97302"/>
                  </a:cubicBezTo>
                  <a:cubicBezTo>
                    <a:pt x="98704" y="42064"/>
                    <a:pt x="181872" y="11950"/>
                    <a:pt x="252822" y="153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 Light"/>
                <a:ea typeface="+mn-ea"/>
                <a:cs typeface="+mn-cs"/>
              </a:endParaRPr>
            </a:p>
          </p:txBody>
        </p:sp>
        <p:sp>
          <p:nvSpPr>
            <p:cNvPr id="54" name="Graphic 12">
              <a:extLst>
                <a:ext uri="{FF2B5EF4-FFF2-40B4-BE49-F238E27FC236}">
                  <a16:creationId xmlns:a16="http://schemas.microsoft.com/office/drawing/2014/main" id="{3DD82286-02D2-4210-A797-5D502D44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42141" y="3272152"/>
              <a:ext cx="180625" cy="158824"/>
            </a:xfrm>
            <a:custGeom>
              <a:avLst/>
              <a:gdLst>
                <a:gd name="connsiteX0" fmla="*/ 63289 w 3341477"/>
                <a:gd name="connsiteY0" fmla="*/ 1933384 h 2938167"/>
                <a:gd name="connsiteX1" fmla="*/ 263314 w 3341477"/>
                <a:gd name="connsiteY1" fmla="*/ 514159 h 2938167"/>
                <a:gd name="connsiteX2" fmla="*/ 1098276 w 3341477"/>
                <a:gd name="connsiteY2" fmla="*/ 952 h 2938167"/>
                <a:gd name="connsiteX3" fmla="*/ 2654089 w 3341477"/>
                <a:gd name="connsiteY3" fmla="*/ 371284 h 2938167"/>
                <a:gd name="connsiteX4" fmla="*/ 3219398 w 3341477"/>
                <a:gd name="connsiteY4" fmla="*/ 2080926 h 2938167"/>
                <a:gd name="connsiteX5" fmla="*/ 2044489 w 3341477"/>
                <a:gd name="connsiteY5" fmla="*/ 2933509 h 2938167"/>
                <a:gd name="connsiteX6" fmla="*/ 453814 w 3341477"/>
                <a:gd name="connsiteY6" fmla="*/ 2495359 h 2938167"/>
                <a:gd name="connsiteX7" fmla="*/ 63289 w 3341477"/>
                <a:gd name="connsiteY7" fmla="*/ 1933384 h 2938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41477" h="2938167">
                  <a:moveTo>
                    <a:pt x="63289" y="1933384"/>
                  </a:moveTo>
                  <a:cubicBezTo>
                    <a:pt x="56717" y="1895856"/>
                    <a:pt x="-165311" y="914209"/>
                    <a:pt x="263314" y="514159"/>
                  </a:cubicBezTo>
                  <a:cubicBezTo>
                    <a:pt x="691939" y="114109"/>
                    <a:pt x="609262" y="11620"/>
                    <a:pt x="1098276" y="952"/>
                  </a:cubicBezTo>
                  <a:cubicBezTo>
                    <a:pt x="1587289" y="-9716"/>
                    <a:pt x="2320714" y="66484"/>
                    <a:pt x="2654089" y="371284"/>
                  </a:cubicBezTo>
                  <a:cubicBezTo>
                    <a:pt x="2987464" y="676084"/>
                    <a:pt x="3603732" y="1514094"/>
                    <a:pt x="3219398" y="2080926"/>
                  </a:cubicBezTo>
                  <a:cubicBezTo>
                    <a:pt x="2835064" y="2647759"/>
                    <a:pt x="2558839" y="2895409"/>
                    <a:pt x="2044489" y="2933509"/>
                  </a:cubicBezTo>
                  <a:cubicBezTo>
                    <a:pt x="1530139" y="2971609"/>
                    <a:pt x="701464" y="2771584"/>
                    <a:pt x="453814" y="2495359"/>
                  </a:cubicBezTo>
                  <a:cubicBezTo>
                    <a:pt x="206164" y="2219134"/>
                    <a:pt x="101389" y="2152459"/>
                    <a:pt x="63289" y="19333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15">
              <a:extLst>
                <a:ext uri="{FF2B5EF4-FFF2-40B4-BE49-F238E27FC236}">
                  <a16:creationId xmlns:a16="http://schemas.microsoft.com/office/drawing/2014/main" id="{735449F4-80DA-4E06-B3B6-B9F519F4A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02136" y="3379098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Graphic 15">
              <a:extLst>
                <a:ext uri="{FF2B5EF4-FFF2-40B4-BE49-F238E27FC236}">
                  <a16:creationId xmlns:a16="http://schemas.microsoft.com/office/drawing/2014/main" id="{61FABA3B-05B6-433C-90F9-8D9691A84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8005" y="3504095"/>
              <a:ext cx="82388" cy="75292"/>
            </a:xfrm>
            <a:custGeom>
              <a:avLst/>
              <a:gdLst>
                <a:gd name="connsiteX0" fmla="*/ 17664 w 5240764"/>
                <a:gd name="connsiteY0" fmla="*/ 2947947 h 4789394"/>
                <a:gd name="connsiteX1" fmla="*/ 903489 w 5240764"/>
                <a:gd name="connsiteY1" fmla="*/ 195222 h 4789394"/>
                <a:gd name="connsiteX2" fmla="*/ 3560964 w 5240764"/>
                <a:gd name="connsiteY2" fmla="*/ 357147 h 4789394"/>
                <a:gd name="connsiteX3" fmla="*/ 5240602 w 5240764"/>
                <a:gd name="connsiteY3" fmla="*/ 2076409 h 4789394"/>
                <a:gd name="connsiteX4" fmla="*/ 4568328 w 5240764"/>
                <a:gd name="connsiteY4" fmla="*/ 3879397 h 4789394"/>
                <a:gd name="connsiteX5" fmla="*/ 3284739 w 5240764"/>
                <a:gd name="connsiteY5" fmla="*/ 4605297 h 4789394"/>
                <a:gd name="connsiteX6" fmla="*/ 1074939 w 5240764"/>
                <a:gd name="connsiteY6" fmla="*/ 4357647 h 4789394"/>
                <a:gd name="connsiteX7" fmla="*/ 15187 w 5240764"/>
                <a:gd name="connsiteY7" fmla="*/ 2830313 h 4789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40764" h="4789394">
                  <a:moveTo>
                    <a:pt x="17664" y="2947947"/>
                  </a:moveTo>
                  <a:cubicBezTo>
                    <a:pt x="17664" y="2900322"/>
                    <a:pt x="-201411" y="490497"/>
                    <a:pt x="903489" y="195222"/>
                  </a:cubicBezTo>
                  <a:cubicBezTo>
                    <a:pt x="2008389" y="-100053"/>
                    <a:pt x="2598939" y="-71478"/>
                    <a:pt x="3560964" y="357147"/>
                  </a:cubicBezTo>
                  <a:cubicBezTo>
                    <a:pt x="4522989" y="785772"/>
                    <a:pt x="5253271" y="1338222"/>
                    <a:pt x="5240602" y="2076409"/>
                  </a:cubicBezTo>
                  <a:cubicBezTo>
                    <a:pt x="5227934" y="2814597"/>
                    <a:pt x="4842267" y="3677276"/>
                    <a:pt x="4568328" y="3879397"/>
                  </a:cubicBezTo>
                  <a:cubicBezTo>
                    <a:pt x="4294389" y="4081422"/>
                    <a:pt x="4065789" y="4548147"/>
                    <a:pt x="3284739" y="4605297"/>
                  </a:cubicBezTo>
                  <a:cubicBezTo>
                    <a:pt x="2503689" y="4662447"/>
                    <a:pt x="1579764" y="5110122"/>
                    <a:pt x="1074939" y="4357647"/>
                  </a:cubicBezTo>
                  <a:cubicBezTo>
                    <a:pt x="570114" y="3605172"/>
                    <a:pt x="12615" y="3617554"/>
                    <a:pt x="15187" y="2830313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1FEBA45-D0A3-4091-9956-161EDA21A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727" y="3666564"/>
              <a:ext cx="173527" cy="138496"/>
            </a:xfrm>
            <a:custGeom>
              <a:avLst/>
              <a:gdLst>
                <a:gd name="connsiteX0" fmla="*/ 237392 w 789043"/>
                <a:gd name="connsiteY0" fmla="*/ 81 h 629754"/>
                <a:gd name="connsiteX1" fmla="*/ 758692 w 789043"/>
                <a:gd name="connsiteY1" fmla="*/ 233550 h 629754"/>
                <a:gd name="connsiteX2" fmla="*/ 650647 w 789043"/>
                <a:gd name="connsiteY2" fmla="*/ 335111 h 629754"/>
                <a:gd name="connsiteX3" fmla="*/ 315041 w 789043"/>
                <a:gd name="connsiteY3" fmla="*/ 584992 h 629754"/>
                <a:gd name="connsiteX4" fmla="*/ 192159 w 789043"/>
                <a:gd name="connsiteY4" fmla="*/ 625953 h 629754"/>
                <a:gd name="connsiteX5" fmla="*/ 124264 w 789043"/>
                <a:gd name="connsiteY5" fmla="*/ 552260 h 629754"/>
                <a:gd name="connsiteX6" fmla="*/ 1631 w 789043"/>
                <a:gd name="connsiteY6" fmla="*/ 133735 h 629754"/>
                <a:gd name="connsiteX7" fmla="*/ 35422 w 789043"/>
                <a:gd name="connsiteY7" fmla="*/ 14157 h 629754"/>
                <a:gd name="connsiteX8" fmla="*/ 113728 w 789043"/>
                <a:gd name="connsiteY8" fmla="*/ 378 h 629754"/>
                <a:gd name="connsiteX9" fmla="*/ 237392 w 789043"/>
                <a:gd name="connsiteY9" fmla="*/ 81 h 62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89043" h="629754">
                  <a:moveTo>
                    <a:pt x="237392" y="81"/>
                  </a:moveTo>
                  <a:cubicBezTo>
                    <a:pt x="474795" y="-992"/>
                    <a:pt x="907215" y="10463"/>
                    <a:pt x="758692" y="233550"/>
                  </a:cubicBezTo>
                  <a:cubicBezTo>
                    <a:pt x="731135" y="274948"/>
                    <a:pt x="690486" y="305435"/>
                    <a:pt x="650647" y="335111"/>
                  </a:cubicBezTo>
                  <a:cubicBezTo>
                    <a:pt x="538737" y="418405"/>
                    <a:pt x="426889" y="501698"/>
                    <a:pt x="315041" y="584992"/>
                  </a:cubicBezTo>
                  <a:cubicBezTo>
                    <a:pt x="278943" y="611863"/>
                    <a:pt x="234865" y="640167"/>
                    <a:pt x="192159" y="625953"/>
                  </a:cubicBezTo>
                  <a:cubicBezTo>
                    <a:pt x="159614" y="615105"/>
                    <a:pt x="139851" y="582810"/>
                    <a:pt x="124264" y="552260"/>
                  </a:cubicBezTo>
                  <a:cubicBezTo>
                    <a:pt x="57742" y="422021"/>
                    <a:pt x="15908" y="279250"/>
                    <a:pt x="1631" y="133735"/>
                  </a:cubicBezTo>
                  <a:cubicBezTo>
                    <a:pt x="-2671" y="90343"/>
                    <a:pt x="-676" y="38596"/>
                    <a:pt x="35422" y="14157"/>
                  </a:cubicBezTo>
                  <a:cubicBezTo>
                    <a:pt x="57804" y="-931"/>
                    <a:pt x="86795" y="-557"/>
                    <a:pt x="113728" y="378"/>
                  </a:cubicBezTo>
                  <a:cubicBezTo>
                    <a:pt x="138207" y="1243"/>
                    <a:pt x="182606" y="328"/>
                    <a:pt x="237392" y="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79669129"/>
      </p:ext>
    </p:extLst>
  </p:cSld>
  <p:clrMapOvr>
    <a:masterClrMapping/>
  </p:clrMapOvr>
</p:sld>
</file>

<file path=ppt/theme/theme1.xml><?xml version="1.0" encoding="utf-8"?>
<a:theme xmlns:a="http://schemas.openxmlformats.org/drawingml/2006/main" name="RocaVTI">
  <a:themeElements>
    <a:clrScheme name="AnalogousFromLightSeedRightStep">
      <a:dk1>
        <a:srgbClr val="000000"/>
      </a:dk1>
      <a:lt1>
        <a:srgbClr val="FFFFFF"/>
      </a:lt1>
      <a:dk2>
        <a:srgbClr val="243341"/>
      </a:dk2>
      <a:lt2>
        <a:srgbClr val="E8E2E4"/>
      </a:lt2>
      <a:accent1>
        <a:srgbClr val="81AA9C"/>
      </a:accent1>
      <a:accent2>
        <a:srgbClr val="75A8AC"/>
      </a:accent2>
      <a:accent3>
        <a:srgbClr val="88A4BF"/>
      </a:accent3>
      <a:accent4>
        <a:srgbClr val="7F84BA"/>
      </a:accent4>
      <a:accent5>
        <a:srgbClr val="A696C6"/>
      </a:accent5>
      <a:accent6>
        <a:srgbClr val="AA7FBA"/>
      </a:accent6>
      <a:hlink>
        <a:srgbClr val="AE6981"/>
      </a:hlink>
      <a:folHlink>
        <a:srgbClr val="7F7F7F"/>
      </a:folHlink>
    </a:clrScheme>
    <a:fontScheme name="Custom 36">
      <a:majorFont>
        <a:latin typeface="Georgia Pro Semi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caVTI" id="{D79FE1D1-0489-4A69-8531-D0B8CDC31CBE}" vid="{CEBA7FE6-C04B-474E-964F-B022887AD1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877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Avenir Next LT Pro Light</vt:lpstr>
      <vt:lpstr>Calibri</vt:lpstr>
      <vt:lpstr>Georgia Pro Semibold</vt:lpstr>
      <vt:lpstr>Times New Roman</vt:lpstr>
      <vt:lpstr>RocaVTI</vt:lpstr>
      <vt:lpstr>Engaging the 21st Century Learner: The LIB 1000 Experience</vt:lpstr>
      <vt:lpstr>Introduction to Academic Research “Meet &amp; Greet” activity</vt:lpstr>
      <vt:lpstr>Livermore Library Book Discovery</vt:lpstr>
      <vt:lpstr>APA (7th ed.) Citation Relay Using Moveable Whiteboards</vt:lpstr>
      <vt:lpstr>Let’s Play LIB 1000 Jeopardy!</vt:lpstr>
      <vt:lpstr>Research Autobiography Discussion Board</vt:lpstr>
      <vt:lpstr>My Library Experience Discussion Board</vt:lpstr>
      <vt:lpstr>Mid-Semester Discussion Board</vt:lpstr>
      <vt:lpstr>Chapter Reflections</vt:lpstr>
      <vt:lpstr>Chapter Reflection (Cont.)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the 21st Century Learner: The LIB 1000 Experience</dc:title>
  <dc:creator>David Young</dc:creator>
  <cp:lastModifiedBy>Jennifer Randall</cp:lastModifiedBy>
  <cp:revision>35</cp:revision>
  <cp:lastPrinted>2022-05-18T18:15:08Z</cp:lastPrinted>
  <dcterms:created xsi:type="dcterms:W3CDTF">2022-05-17T19:28:48Z</dcterms:created>
  <dcterms:modified xsi:type="dcterms:W3CDTF">2022-07-13T16:47:01Z</dcterms:modified>
</cp:coreProperties>
</file>